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292B"/>
    <a:srgbClr val="8B2D2F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09" autoAdjust="0"/>
    <p:restoredTop sz="94628" autoAdjust="0"/>
  </p:normalViewPr>
  <p:slideViewPr>
    <p:cSldViewPr showGuides="1">
      <p:cViewPr>
        <p:scale>
          <a:sx n="70" d="100"/>
          <a:sy n="70" d="100"/>
        </p:scale>
        <p:origin x="-2730" y="-10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notesViewPr>
    <p:cSldViewPr showGuides="1">
      <p:cViewPr varScale="1">
        <p:scale>
          <a:sx n="80" d="100"/>
          <a:sy n="80" d="100"/>
        </p:scale>
        <p:origin x="-197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33270C-F85B-44CF-A844-ADCC7407510D}" type="datetimeFigureOut">
              <a:rPr lang="fr-BE" smtClean="0"/>
              <a:t>19/01/2017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CE48C7-F031-4908-8EE7-CCF891CACB1E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577326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4D661-40D8-4A81-B637-58FFE2685A63}" type="datetimeFigureOut">
              <a:rPr lang="fr-BE" smtClean="0"/>
              <a:t>19/01/2017</a:t>
            </a:fld>
            <a:endParaRPr lang="fr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8DBD77-3C2E-44B1-B97C-80383F9A6BEE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75240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What</a:t>
            </a:r>
            <a:r>
              <a:rPr lang="nl-BE" dirty="0" smtClean="0"/>
              <a:t> </a:t>
            </a:r>
            <a:r>
              <a:rPr lang="nl-BE" dirty="0" err="1" smtClean="0"/>
              <a:t>were</a:t>
            </a:r>
            <a:r>
              <a:rPr lang="nl-BE" dirty="0" smtClean="0"/>
              <a:t> </a:t>
            </a:r>
            <a:r>
              <a:rPr lang="nl-BE" dirty="0" err="1" smtClean="0"/>
              <a:t>the</a:t>
            </a:r>
            <a:r>
              <a:rPr lang="nl-BE" dirty="0" smtClean="0"/>
              <a:t> </a:t>
            </a:r>
            <a:r>
              <a:rPr lang="nl-BE" dirty="0" err="1" smtClean="0"/>
              <a:t>available</a:t>
            </a:r>
            <a:r>
              <a:rPr lang="nl-BE" dirty="0" smtClean="0"/>
              <a:t> information sources in 1970-ies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DBD77-3C2E-44B1-B97C-80383F9A6BEE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98696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 smtClean="0"/>
              <a:t>What</a:t>
            </a:r>
            <a:r>
              <a:rPr lang="nl-BE" baseline="0" dirty="0" smtClean="0"/>
              <a:t> are </a:t>
            </a:r>
            <a:r>
              <a:rPr lang="nl-BE" baseline="0" dirty="0" err="1" smtClean="0"/>
              <a:t>the</a:t>
            </a:r>
            <a:r>
              <a:rPr lang="nl-BE" baseline="0" dirty="0" smtClean="0"/>
              <a:t> sources </a:t>
            </a:r>
            <a:r>
              <a:rPr lang="nl-BE" baseline="0" dirty="0" err="1" smtClean="0"/>
              <a:t>now</a:t>
            </a:r>
            <a:r>
              <a:rPr lang="nl-BE" baseline="0" dirty="0" smtClean="0"/>
              <a:t>...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DBD77-3C2E-44B1-B97C-80383F9A6BEE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29404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First</a:t>
            </a:r>
            <a:r>
              <a:rPr lang="nl-BE" baseline="0" dirty="0" smtClean="0"/>
              <a:t> stage: 1/ </a:t>
            </a:r>
            <a:r>
              <a:rPr lang="nl-BE" baseline="0" dirty="0" err="1" smtClean="0"/>
              <a:t>define</a:t>
            </a:r>
            <a:r>
              <a:rPr lang="nl-BE" baseline="0" dirty="0" smtClean="0"/>
              <a:t> </a:t>
            </a:r>
            <a:r>
              <a:rPr lang="nl-BE" baseline="0" dirty="0" err="1" smtClean="0"/>
              <a:t>geodynamic</a:t>
            </a:r>
            <a:r>
              <a:rPr lang="nl-BE" baseline="0" dirty="0" smtClean="0"/>
              <a:t> context (</a:t>
            </a:r>
            <a:r>
              <a:rPr lang="nl-BE" baseline="0" dirty="0" err="1" smtClean="0"/>
              <a:t>barcoding</a:t>
            </a:r>
            <a:r>
              <a:rPr lang="nl-BE" baseline="0" dirty="0" smtClean="0"/>
              <a:t>). </a:t>
            </a:r>
            <a:r>
              <a:rPr lang="nl-BE" baseline="0" dirty="0" err="1" smtClean="0"/>
              <a:t>And</a:t>
            </a:r>
            <a:r>
              <a:rPr lang="nl-BE" baseline="0" dirty="0" smtClean="0"/>
              <a:t> 2/ update (litho)</a:t>
            </a:r>
            <a:r>
              <a:rPr lang="nl-BE" baseline="0" dirty="0" err="1" smtClean="0"/>
              <a:t>stratigraphy</a:t>
            </a:r>
            <a:r>
              <a:rPr lang="nl-BE" baseline="0" dirty="0" smtClean="0"/>
              <a:t> at </a:t>
            </a:r>
            <a:r>
              <a:rPr lang="nl-BE" baseline="0" dirty="0" err="1" smtClean="0"/>
              <a:t>national</a:t>
            </a:r>
            <a:r>
              <a:rPr lang="nl-BE" baseline="0" dirty="0" smtClean="0"/>
              <a:t> level, </a:t>
            </a:r>
            <a:r>
              <a:rPr lang="nl-BE" baseline="0" dirty="0" err="1" smtClean="0"/>
              <a:t>formalizing</a:t>
            </a:r>
            <a:r>
              <a:rPr lang="nl-BE" baseline="0" dirty="0" smtClean="0"/>
              <a:t> units </a:t>
            </a:r>
            <a:r>
              <a:rPr lang="nl-BE" baseline="0" dirty="0" err="1" smtClean="0"/>
              <a:t>and</a:t>
            </a:r>
            <a:r>
              <a:rPr lang="nl-BE" baseline="0" dirty="0" smtClean="0"/>
              <a:t> </a:t>
            </a:r>
            <a:r>
              <a:rPr lang="nl-BE" baseline="0" dirty="0" err="1" smtClean="0"/>
              <a:t>hierarchy</a:t>
            </a:r>
            <a:r>
              <a:rPr lang="nl-BE" baseline="0" dirty="0" smtClean="0"/>
              <a:t> </a:t>
            </a:r>
            <a:r>
              <a:rPr lang="nl-BE" baseline="0" dirty="0" err="1" smtClean="0"/>
              <a:t>according</a:t>
            </a:r>
            <a:r>
              <a:rPr lang="nl-BE" baseline="0" dirty="0" smtClean="0"/>
              <a:t> </a:t>
            </a:r>
            <a:r>
              <a:rPr lang="nl-BE" baseline="0" dirty="0" err="1" smtClean="0"/>
              <a:t>to</a:t>
            </a:r>
            <a:r>
              <a:rPr lang="nl-BE" baseline="0" dirty="0" smtClean="0"/>
              <a:t> IUGS </a:t>
            </a:r>
            <a:r>
              <a:rPr lang="nl-BE" baseline="0" dirty="0" err="1" smtClean="0"/>
              <a:t>rules</a:t>
            </a:r>
            <a:r>
              <a:rPr lang="nl-BE" baseline="0" dirty="0" smtClean="0"/>
              <a:t>.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8DBD77-3C2E-44B1-B97C-80383F9A6BEE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21509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B2D2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8B2D2F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A87847-DED2-4C98-BD4B-C3E165EBFB28}" type="datetimeFigureOut">
              <a:rPr lang="fr-BE" smtClean="0"/>
              <a:t>19/01/2017</a:t>
            </a:fld>
            <a:endParaRPr lang="fr-B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59146A-6D5D-49E4-8971-8BF850431ACE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  <p:transition spd="med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988" y="260350"/>
            <a:ext cx="7273925" cy="7921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A87847-DED2-4C98-BD4B-C3E165EBFB28}" type="datetimeFigureOut">
              <a:rPr lang="fr-BE" smtClean="0"/>
              <a:t>19/01/2017</a:t>
            </a:fld>
            <a:endParaRPr lang="fr-B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59146A-6D5D-49E4-8971-8BF850431ACE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  <p:transition spd="med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6375" y="130175"/>
            <a:ext cx="2130425" cy="599598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5100" y="130175"/>
            <a:ext cx="6238875" cy="59959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A87847-DED2-4C98-BD4B-C3E165EBFB28}" type="datetimeFigureOut">
              <a:rPr lang="fr-BE" smtClean="0"/>
              <a:t>19/01/2017</a:t>
            </a:fld>
            <a:endParaRPr lang="fr-B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59146A-6D5D-49E4-8971-8BF850431ACE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  <p:transition spd="med"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13017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A87847-DED2-4C98-BD4B-C3E165EBFB28}" type="datetimeFigureOut">
              <a:rPr lang="fr-BE" smtClean="0"/>
              <a:t>19/01/2017</a:t>
            </a:fld>
            <a:endParaRPr lang="fr-B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59146A-6D5D-49E4-8971-8BF850431ACE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  <p:transition spd="med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13017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A87847-DED2-4C98-BD4B-C3E165EBFB28}" type="datetimeFigureOut">
              <a:rPr lang="fr-BE" smtClean="0"/>
              <a:t>19/01/2017</a:t>
            </a:fld>
            <a:endParaRPr lang="fr-B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59146A-6D5D-49E4-8971-8BF850431ACE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  <p:transition spd="med">
    <p:blinds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13017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A87847-DED2-4C98-BD4B-C3E165EBFB28}" type="datetimeFigureOut">
              <a:rPr lang="fr-BE" smtClean="0"/>
              <a:t>19/01/2017</a:t>
            </a:fld>
            <a:endParaRPr lang="fr-B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59146A-6D5D-49E4-8971-8BF850431ACE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  <p:transition spd="med">
    <p:blinds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65100" y="130175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A87847-DED2-4C98-BD4B-C3E165EBFB28}" type="datetimeFigureOut">
              <a:rPr lang="fr-BE" smtClean="0"/>
              <a:t>19/01/2017</a:t>
            </a:fld>
            <a:endParaRPr lang="fr-B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59146A-6D5D-49E4-8971-8BF850431ACE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  <p:transition spd="med">
    <p:blinds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0A87847-DED2-4C98-BD4B-C3E165EBFB28}" type="datetimeFigureOut">
              <a:rPr lang="fr-BE" smtClean="0"/>
              <a:t>19/01/2017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C59146A-6D5D-49E4-8971-8BF850431ACE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  <p:transition spd="med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988" y="260350"/>
            <a:ext cx="7273925" cy="7921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A87847-DED2-4C98-BD4B-C3E165EBFB28}" type="datetimeFigureOut">
              <a:rPr lang="fr-BE" smtClean="0"/>
              <a:t>19/01/2017</a:t>
            </a:fld>
            <a:endParaRPr lang="fr-B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59146A-6D5D-49E4-8971-8BF850431ACE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  <p:transition spd="med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A87847-DED2-4C98-BD4B-C3E165EBFB28}" type="datetimeFigureOut">
              <a:rPr lang="fr-BE" smtClean="0"/>
              <a:t>19/01/2017</a:t>
            </a:fld>
            <a:endParaRPr lang="fr-B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59146A-6D5D-49E4-8971-8BF850431ACE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  <p:transition spd="med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988" y="260350"/>
            <a:ext cx="7273925" cy="7921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A87847-DED2-4C98-BD4B-C3E165EBFB28}" type="datetimeFigureOut">
              <a:rPr lang="fr-BE" smtClean="0"/>
              <a:t>19/01/2017</a:t>
            </a:fld>
            <a:endParaRPr lang="fr-B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59146A-6D5D-49E4-8971-8BF850431ACE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  <p:transition spd="med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A87847-DED2-4C98-BD4B-C3E165EBFB28}" type="datetimeFigureOut">
              <a:rPr lang="fr-BE" smtClean="0"/>
              <a:t>19/01/2017</a:t>
            </a:fld>
            <a:endParaRPr lang="fr-B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59146A-6D5D-49E4-8971-8BF850431ACE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  <p:transition spd="med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988" y="260350"/>
            <a:ext cx="7273925" cy="7921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A87847-DED2-4C98-BD4B-C3E165EBFB28}" type="datetimeFigureOut">
              <a:rPr lang="fr-BE" smtClean="0"/>
              <a:t>19/01/2017</a:t>
            </a:fld>
            <a:endParaRPr lang="fr-B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59146A-6D5D-49E4-8971-8BF850431ACE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  <p:transition spd="med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A87847-DED2-4C98-BD4B-C3E165EBFB28}" type="datetimeFigureOut">
              <a:rPr lang="fr-BE" smtClean="0"/>
              <a:t>19/01/2017</a:t>
            </a:fld>
            <a:endParaRPr lang="fr-B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59146A-6D5D-49E4-8971-8BF850431ACE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  <p:transition spd="med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A87847-DED2-4C98-BD4B-C3E165EBFB28}" type="datetimeFigureOut">
              <a:rPr lang="fr-BE" smtClean="0"/>
              <a:t>19/01/2017</a:t>
            </a:fld>
            <a:endParaRPr lang="fr-B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59146A-6D5D-49E4-8971-8BF850431ACE}" type="slidenum">
              <a:rPr lang="fr-BE" smtClean="0"/>
              <a:t>‹#›</a:t>
            </a:fld>
            <a:endParaRPr lang="fr-BE"/>
          </a:p>
        </p:txBody>
      </p:sp>
    </p:spTree>
  </p:cSld>
  <p:clrMapOvr>
    <a:masterClrMapping/>
  </p:clrMapOvr>
  <p:transition spd="med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1640" y="910908"/>
            <a:ext cx="7560840" cy="583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5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80A87847-DED2-4C98-BD4B-C3E165EBFB28}" type="datetimeFigureOut">
              <a:rPr lang="fr-BE" smtClean="0"/>
              <a:t>19/01/2017</a:t>
            </a:fld>
            <a:endParaRPr lang="fr-B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endParaRPr lang="fr-B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8C59146A-6D5D-49E4-8971-8BF850431ACE}" type="slidenum">
              <a:rPr lang="fr-BE" smtClean="0"/>
              <a:t>‹#›</a:t>
            </a:fld>
            <a:endParaRPr lang="fr-BE"/>
          </a:p>
        </p:txBody>
      </p:sp>
      <p:sp>
        <p:nvSpPr>
          <p:cNvPr id="27" name="Rectangle 26"/>
          <p:cNvSpPr/>
          <p:nvPr userDrawn="1"/>
        </p:nvSpPr>
        <p:spPr>
          <a:xfrm>
            <a:off x="-4543" y="-15036"/>
            <a:ext cx="832128" cy="6873036"/>
          </a:xfrm>
          <a:prstGeom prst="rect">
            <a:avLst/>
          </a:prstGeom>
          <a:solidFill>
            <a:srgbClr val="9E29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/>
          </a:p>
        </p:txBody>
      </p:sp>
      <p:pic>
        <p:nvPicPr>
          <p:cNvPr id="28" name="Picture 2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3087"/>
            <a:ext cx="720000" cy="1593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1" y="6021288"/>
            <a:ext cx="720000" cy="727420"/>
          </a:xfrm>
          <a:prstGeom prst="rect">
            <a:avLst/>
          </a:prstGeom>
          <a:ln w="3175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9551"/>
            <a:ext cx="910758" cy="6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827585" y="6668"/>
            <a:ext cx="83164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1800" b="1" dirty="0" smtClean="0">
                <a:solidFill>
                  <a:srgbClr val="9E292B"/>
                </a:solidFill>
              </a:rPr>
              <a:t>République Démocratique</a:t>
            </a:r>
            <a:r>
              <a:rPr lang="fr-BE" sz="1800" b="1" baseline="0" dirty="0" smtClean="0">
                <a:solidFill>
                  <a:srgbClr val="9E292B"/>
                </a:solidFill>
              </a:rPr>
              <a:t> </a:t>
            </a:r>
            <a:r>
              <a:rPr lang="fr-BE" sz="1800" b="1" dirty="0" smtClean="0">
                <a:solidFill>
                  <a:srgbClr val="9E292B"/>
                </a:solidFill>
              </a:rPr>
              <a:t>du Congo</a:t>
            </a:r>
            <a:endParaRPr lang="fr-BE" sz="1800" b="1" dirty="0">
              <a:solidFill>
                <a:srgbClr val="9E292B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827585" y="298797"/>
            <a:ext cx="83164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1800" dirty="0" smtClean="0">
                <a:solidFill>
                  <a:srgbClr val="9E292B"/>
                </a:solidFill>
              </a:rPr>
              <a:t>Ministère des Mines</a:t>
            </a:r>
            <a:endParaRPr lang="fr-BE" sz="1800" dirty="0">
              <a:solidFill>
                <a:srgbClr val="9E292B"/>
              </a:solidFill>
            </a:endParaRPr>
          </a:p>
        </p:txBody>
      </p:sp>
      <p:pic>
        <p:nvPicPr>
          <p:cNvPr id="3077" name="Picture 5" descr="D:\My_Pictures\logos\logo3.png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5" y="-6926"/>
            <a:ext cx="613683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Connector 31"/>
          <p:cNvCxnSpPr/>
          <p:nvPr userDrawn="1"/>
        </p:nvCxnSpPr>
        <p:spPr>
          <a:xfrm>
            <a:off x="772845" y="764704"/>
            <a:ext cx="8371155" cy="0"/>
          </a:xfrm>
          <a:prstGeom prst="line">
            <a:avLst/>
          </a:prstGeom>
          <a:ln w="28575">
            <a:solidFill>
              <a:srgbClr val="9E29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ransition spd="med">
    <p:blinds dir="vert"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800000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800000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800000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800000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800000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8B2D2F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rgbClr val="8B2D2F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8B2D2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8B2D2F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ax.fernandez@africamuseum.be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1124744"/>
            <a:ext cx="8316416" cy="792163"/>
          </a:xfrm>
        </p:spPr>
        <p:txBody>
          <a:bodyPr/>
          <a:lstStyle/>
          <a:p>
            <a:r>
              <a:rPr lang="en-GB" sz="2400" b="1" dirty="0" smtClean="0">
                <a:solidFill>
                  <a:srgbClr val="9E292B"/>
                </a:solidFill>
              </a:rPr>
              <a:t>New 1 / 2,5 </a:t>
            </a:r>
            <a:r>
              <a:rPr lang="en-GB" sz="2400" b="1" dirty="0">
                <a:solidFill>
                  <a:srgbClr val="9E292B"/>
                </a:solidFill>
              </a:rPr>
              <a:t>million </a:t>
            </a:r>
            <a:r>
              <a:rPr lang="en-GB" sz="2400" b="1" dirty="0" smtClean="0">
                <a:solidFill>
                  <a:srgbClr val="9E292B"/>
                </a:solidFill>
              </a:rPr>
              <a:t>scale</a:t>
            </a:r>
            <a:br>
              <a:rPr lang="en-GB" sz="2400" b="1" dirty="0" smtClean="0">
                <a:solidFill>
                  <a:srgbClr val="9E292B"/>
                </a:solidFill>
              </a:rPr>
            </a:br>
            <a:r>
              <a:rPr lang="en-GB" sz="2400" b="1" dirty="0" smtClean="0">
                <a:solidFill>
                  <a:srgbClr val="9E292B"/>
                </a:solidFill>
              </a:rPr>
              <a:t> </a:t>
            </a:r>
            <a:r>
              <a:rPr lang="en-GB" sz="2400" b="1" dirty="0">
                <a:solidFill>
                  <a:srgbClr val="9E292B"/>
                </a:solidFill>
              </a:rPr>
              <a:t>Geologic and Mineral Occurrences </a:t>
            </a:r>
            <a:r>
              <a:rPr lang="en-GB" sz="2400" b="1" dirty="0" smtClean="0">
                <a:solidFill>
                  <a:srgbClr val="9E292B"/>
                </a:solidFill>
              </a:rPr>
              <a:t>maps</a:t>
            </a:r>
            <a:br>
              <a:rPr lang="en-GB" sz="2400" b="1" dirty="0" smtClean="0">
                <a:solidFill>
                  <a:srgbClr val="9E292B"/>
                </a:solidFill>
              </a:rPr>
            </a:br>
            <a:r>
              <a:rPr lang="en-GB" sz="2400" b="1" dirty="0" smtClean="0">
                <a:solidFill>
                  <a:srgbClr val="9E292B"/>
                </a:solidFill>
              </a:rPr>
              <a:t>of </a:t>
            </a:r>
            <a:r>
              <a:rPr lang="en-GB" sz="2400" b="1" dirty="0">
                <a:solidFill>
                  <a:srgbClr val="9E292B"/>
                </a:solidFill>
              </a:rPr>
              <a:t>the Democratic Republic of Congo</a:t>
            </a:r>
            <a:r>
              <a:rPr lang="fr-BE" sz="2400" dirty="0">
                <a:solidFill>
                  <a:srgbClr val="9E292B"/>
                </a:solidFill>
              </a:rPr>
              <a:t/>
            </a:r>
            <a:br>
              <a:rPr lang="fr-BE" sz="2400" dirty="0">
                <a:solidFill>
                  <a:srgbClr val="9E292B"/>
                </a:solidFill>
              </a:rPr>
            </a:br>
            <a:endParaRPr lang="fr-BE" sz="2400" dirty="0">
              <a:solidFill>
                <a:srgbClr val="9E292B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672" y="2348880"/>
            <a:ext cx="7272808" cy="3960808"/>
          </a:xfrm>
        </p:spPr>
        <p:txBody>
          <a:bodyPr/>
          <a:lstStyle/>
          <a:p>
            <a:pPr marL="0" indent="0">
              <a:buNone/>
            </a:pPr>
            <a:endParaRPr lang="fr-BE" sz="2400" dirty="0"/>
          </a:p>
          <a:p>
            <a:pPr marL="0" indent="0">
              <a:buNone/>
            </a:pPr>
            <a:r>
              <a:rPr lang="en-GB" sz="1800" u="sng" dirty="0">
                <a:solidFill>
                  <a:srgbClr val="9E292B"/>
                </a:solidFill>
              </a:rPr>
              <a:t>M. Fernandez-Alonso</a:t>
            </a:r>
            <a:r>
              <a:rPr lang="en-GB" sz="1800" baseline="30000" dirty="0">
                <a:solidFill>
                  <a:srgbClr val="9E292B"/>
                </a:solidFill>
              </a:rPr>
              <a:t>1</a:t>
            </a:r>
            <a:r>
              <a:rPr lang="en-GB" sz="1800" dirty="0">
                <a:solidFill>
                  <a:srgbClr val="9E292B"/>
                </a:solidFill>
              </a:rPr>
              <a:t>, J.-F. Mupande</a:t>
            </a:r>
            <a:r>
              <a:rPr lang="en-GB" sz="1800" baseline="30000" dirty="0">
                <a:solidFill>
                  <a:srgbClr val="9E292B"/>
                </a:solidFill>
              </a:rPr>
              <a:t>2</a:t>
            </a:r>
            <a:r>
              <a:rPr lang="en-GB" sz="1800" dirty="0">
                <a:solidFill>
                  <a:srgbClr val="9E292B"/>
                </a:solidFill>
              </a:rPr>
              <a:t>, T. Badosa</a:t>
            </a:r>
            <a:r>
              <a:rPr lang="en-GB" sz="1800" baseline="30000" dirty="0">
                <a:solidFill>
                  <a:srgbClr val="9E292B"/>
                </a:solidFill>
              </a:rPr>
              <a:t>2</a:t>
            </a:r>
            <a:r>
              <a:rPr lang="en-GB" sz="1800" dirty="0">
                <a:solidFill>
                  <a:srgbClr val="9E292B"/>
                </a:solidFill>
              </a:rPr>
              <a:t>, D. Baudet</a:t>
            </a:r>
            <a:r>
              <a:rPr lang="en-GB" sz="1800" baseline="30000" dirty="0">
                <a:solidFill>
                  <a:srgbClr val="9E292B"/>
                </a:solidFill>
              </a:rPr>
              <a:t>1</a:t>
            </a:r>
            <a:r>
              <a:rPr lang="en-GB" sz="1800" dirty="0" smtClean="0">
                <a:solidFill>
                  <a:srgbClr val="9E292B"/>
                </a:solidFill>
              </a:rPr>
              <a:t>,</a:t>
            </a:r>
            <a:br>
              <a:rPr lang="en-GB" sz="1800" dirty="0" smtClean="0">
                <a:solidFill>
                  <a:srgbClr val="9E292B"/>
                </a:solidFill>
              </a:rPr>
            </a:br>
            <a:r>
              <a:rPr lang="en-GB" sz="1800" dirty="0" smtClean="0">
                <a:solidFill>
                  <a:srgbClr val="9E292B"/>
                </a:solidFill>
              </a:rPr>
              <a:t>S</a:t>
            </a:r>
            <a:r>
              <a:rPr lang="en-GB" sz="1800" dirty="0">
                <a:solidFill>
                  <a:srgbClr val="9E292B"/>
                </a:solidFill>
              </a:rPr>
              <a:t>. Dewaele</a:t>
            </a:r>
            <a:r>
              <a:rPr lang="en-GB" sz="1800" baseline="30000" dirty="0">
                <a:solidFill>
                  <a:srgbClr val="9E292B"/>
                </a:solidFill>
              </a:rPr>
              <a:t>1</a:t>
            </a:r>
            <a:r>
              <a:rPr lang="en-GB" sz="1800" dirty="0">
                <a:solidFill>
                  <a:srgbClr val="9E292B"/>
                </a:solidFill>
              </a:rPr>
              <a:t>, H. Kalenga</a:t>
            </a:r>
            <a:r>
              <a:rPr lang="en-GB" sz="1800" baseline="30000" dirty="0">
                <a:solidFill>
                  <a:srgbClr val="9E292B"/>
                </a:solidFill>
              </a:rPr>
              <a:t>2</a:t>
            </a:r>
            <a:r>
              <a:rPr lang="en-GB" sz="1800" dirty="0">
                <a:solidFill>
                  <a:srgbClr val="9E292B"/>
                </a:solidFill>
              </a:rPr>
              <a:t>, D. Kampata</a:t>
            </a:r>
            <a:r>
              <a:rPr lang="en-GB" sz="1800" baseline="30000" dirty="0">
                <a:solidFill>
                  <a:srgbClr val="9E292B"/>
                </a:solidFill>
              </a:rPr>
              <a:t>2</a:t>
            </a:r>
            <a:r>
              <a:rPr lang="en-GB" sz="1800" dirty="0">
                <a:solidFill>
                  <a:srgbClr val="9E292B"/>
                </a:solidFill>
              </a:rPr>
              <a:t>, V. Kanda-Nkula</a:t>
            </a:r>
            <a:r>
              <a:rPr lang="en-GB" sz="1800" baseline="30000" dirty="0">
                <a:solidFill>
                  <a:srgbClr val="9E292B"/>
                </a:solidFill>
              </a:rPr>
              <a:t>3</a:t>
            </a:r>
            <a:r>
              <a:rPr lang="en-GB" sz="1800" dirty="0">
                <a:solidFill>
                  <a:srgbClr val="9E292B"/>
                </a:solidFill>
              </a:rPr>
              <a:t>, </a:t>
            </a:r>
            <a:r>
              <a:rPr lang="en-GB" sz="1800" dirty="0" smtClean="0">
                <a:solidFill>
                  <a:srgbClr val="9E292B"/>
                </a:solidFill>
              </a:rPr>
              <a:t/>
            </a:r>
            <a:br>
              <a:rPr lang="en-GB" sz="1800" dirty="0" smtClean="0">
                <a:solidFill>
                  <a:srgbClr val="9E292B"/>
                </a:solidFill>
              </a:rPr>
            </a:br>
            <a:r>
              <a:rPr lang="en-GB" sz="1800" dirty="0" smtClean="0">
                <a:solidFill>
                  <a:srgbClr val="9E292B"/>
                </a:solidFill>
              </a:rPr>
              <a:t>M</a:t>
            </a:r>
            <a:r>
              <a:rPr lang="en-GB" sz="1800" dirty="0">
                <a:solidFill>
                  <a:srgbClr val="9E292B"/>
                </a:solidFill>
              </a:rPr>
              <a:t>. Lahmouch</a:t>
            </a:r>
            <a:r>
              <a:rPr lang="en-GB" sz="1800" baseline="30000" dirty="0">
                <a:solidFill>
                  <a:srgbClr val="9E292B"/>
                </a:solidFill>
              </a:rPr>
              <a:t>1</a:t>
            </a:r>
            <a:r>
              <a:rPr lang="en-GB" sz="1800" dirty="0">
                <a:solidFill>
                  <a:srgbClr val="9E292B"/>
                </a:solidFill>
              </a:rPr>
              <a:t>, P. </a:t>
            </a:r>
            <a:r>
              <a:rPr lang="en-GB" sz="1800" dirty="0" smtClean="0">
                <a:solidFill>
                  <a:srgbClr val="9E292B"/>
                </a:solidFill>
              </a:rPr>
              <a:t>Lahogue</a:t>
            </a:r>
            <a:r>
              <a:rPr lang="en-GB" sz="1800" baseline="30000" dirty="0" smtClean="0">
                <a:solidFill>
                  <a:srgbClr val="9E292B"/>
                </a:solidFill>
              </a:rPr>
              <a:t>1</a:t>
            </a:r>
            <a:r>
              <a:rPr lang="en-GB" sz="1800" dirty="0" smtClean="0">
                <a:solidFill>
                  <a:srgbClr val="9E292B"/>
                </a:solidFill>
              </a:rPr>
              <a:t>,M</a:t>
            </a:r>
            <a:r>
              <a:rPr lang="en-GB" sz="1800" dirty="0">
                <a:solidFill>
                  <a:srgbClr val="9E292B"/>
                </a:solidFill>
              </a:rPr>
              <a:t>. Luamba</a:t>
            </a:r>
            <a:r>
              <a:rPr lang="en-GB" sz="1800" baseline="30000" dirty="0">
                <a:solidFill>
                  <a:srgbClr val="9E292B"/>
                </a:solidFill>
              </a:rPr>
              <a:t>3</a:t>
            </a:r>
            <a:r>
              <a:rPr lang="en-GB" sz="1800" dirty="0">
                <a:solidFill>
                  <a:srgbClr val="9E292B"/>
                </a:solidFill>
              </a:rPr>
              <a:t>, H. Mashagiro</a:t>
            </a:r>
            <a:r>
              <a:rPr lang="en-GB" sz="1800" baseline="30000" dirty="0">
                <a:solidFill>
                  <a:srgbClr val="9E292B"/>
                </a:solidFill>
              </a:rPr>
              <a:t>2</a:t>
            </a:r>
            <a:r>
              <a:rPr lang="en-GB" sz="1800" dirty="0">
                <a:solidFill>
                  <a:srgbClr val="9E292B"/>
                </a:solidFill>
              </a:rPr>
              <a:t>, </a:t>
            </a:r>
            <a:r>
              <a:rPr lang="en-GB" sz="1800" dirty="0" smtClean="0">
                <a:solidFill>
                  <a:srgbClr val="9E292B"/>
                </a:solidFill>
              </a:rPr>
              <a:t/>
            </a:r>
            <a:br>
              <a:rPr lang="en-GB" sz="1800" dirty="0" smtClean="0">
                <a:solidFill>
                  <a:srgbClr val="9E292B"/>
                </a:solidFill>
              </a:rPr>
            </a:br>
            <a:r>
              <a:rPr lang="en-GB" sz="1800" dirty="0" smtClean="0">
                <a:solidFill>
                  <a:srgbClr val="9E292B"/>
                </a:solidFill>
              </a:rPr>
              <a:t>P</a:t>
            </a:r>
            <a:r>
              <a:rPr lang="en-GB" sz="1800" dirty="0">
                <a:solidFill>
                  <a:srgbClr val="9E292B"/>
                </a:solidFill>
              </a:rPr>
              <a:t>. Mawaya</a:t>
            </a:r>
            <a:r>
              <a:rPr lang="en-GB" sz="1800" baseline="30000" dirty="0">
                <a:solidFill>
                  <a:srgbClr val="9E292B"/>
                </a:solidFill>
              </a:rPr>
              <a:t>2</a:t>
            </a:r>
            <a:r>
              <a:rPr lang="en-GB" sz="1800" dirty="0" smtClean="0">
                <a:solidFill>
                  <a:srgbClr val="9E292B"/>
                </a:solidFill>
              </a:rPr>
              <a:t>, J</a:t>
            </a:r>
            <a:r>
              <a:rPr lang="en-GB" sz="1800" dirty="0">
                <a:solidFill>
                  <a:srgbClr val="9E292B"/>
                </a:solidFill>
              </a:rPr>
              <a:t>. Mpoi</a:t>
            </a:r>
            <a:r>
              <a:rPr lang="en-GB" sz="1800" baseline="30000" dirty="0">
                <a:solidFill>
                  <a:srgbClr val="9E292B"/>
                </a:solidFill>
              </a:rPr>
              <a:t>3</a:t>
            </a:r>
            <a:r>
              <a:rPr lang="en-GB" sz="1800" dirty="0">
                <a:solidFill>
                  <a:srgbClr val="9E292B"/>
                </a:solidFill>
              </a:rPr>
              <a:t>, B. Mwanza</a:t>
            </a:r>
            <a:r>
              <a:rPr lang="en-GB" sz="1800" baseline="30000" dirty="0">
                <a:solidFill>
                  <a:srgbClr val="9E292B"/>
                </a:solidFill>
              </a:rPr>
              <a:t>2</a:t>
            </a:r>
            <a:r>
              <a:rPr lang="en-GB" sz="1800" dirty="0">
                <a:solidFill>
                  <a:srgbClr val="9E292B"/>
                </a:solidFill>
              </a:rPr>
              <a:t>, F. </a:t>
            </a:r>
            <a:r>
              <a:rPr lang="en-GB" sz="1800" dirty="0" smtClean="0">
                <a:solidFill>
                  <a:srgbClr val="9E292B"/>
                </a:solidFill>
              </a:rPr>
              <a:t>Onya</a:t>
            </a:r>
            <a:r>
              <a:rPr lang="en-GB" sz="1800" baseline="30000" dirty="0" smtClean="0">
                <a:solidFill>
                  <a:srgbClr val="9E292B"/>
                </a:solidFill>
              </a:rPr>
              <a:t>2</a:t>
            </a:r>
          </a:p>
          <a:p>
            <a:pPr marL="0" indent="0">
              <a:buNone/>
            </a:pPr>
            <a:endParaRPr lang="en-GB" sz="2400" baseline="30000" dirty="0">
              <a:solidFill>
                <a:srgbClr val="9E292B"/>
              </a:solidFill>
            </a:endParaRPr>
          </a:p>
          <a:p>
            <a:pPr marL="0" indent="0">
              <a:buNone/>
            </a:pPr>
            <a:endParaRPr lang="fr-BE" sz="2400" dirty="0">
              <a:solidFill>
                <a:srgbClr val="9E292B"/>
              </a:solidFill>
            </a:endParaRPr>
          </a:p>
          <a:p>
            <a:pPr marL="0" indent="0">
              <a:buNone/>
            </a:pPr>
            <a:r>
              <a:rPr lang="en-GB" sz="1200" baseline="30000" dirty="0">
                <a:solidFill>
                  <a:srgbClr val="9E292B"/>
                </a:solidFill>
              </a:rPr>
              <a:t>1 </a:t>
            </a:r>
            <a:r>
              <a:rPr lang="en-GB" sz="1200" dirty="0">
                <a:solidFill>
                  <a:srgbClr val="9E292B"/>
                </a:solidFill>
              </a:rPr>
              <a:t>Royal Museum for Central Africa (RMCA), </a:t>
            </a:r>
            <a:r>
              <a:rPr lang="en-GB" sz="1200" dirty="0" err="1">
                <a:solidFill>
                  <a:srgbClr val="9E292B"/>
                </a:solidFill>
              </a:rPr>
              <a:t>Tervuren</a:t>
            </a:r>
            <a:r>
              <a:rPr lang="en-GB" sz="1200" dirty="0">
                <a:solidFill>
                  <a:srgbClr val="9E292B"/>
                </a:solidFill>
              </a:rPr>
              <a:t>, Belgium; </a:t>
            </a:r>
            <a:r>
              <a:rPr lang="en-GB" sz="1200" u="sng" dirty="0">
                <a:solidFill>
                  <a:srgbClr val="9E292B"/>
                </a:solidFill>
                <a:hlinkClick r:id="rId2"/>
              </a:rPr>
              <a:t>max.fernandez@africamuseum.be</a:t>
            </a:r>
            <a:endParaRPr lang="fr-BE" sz="1200" dirty="0">
              <a:solidFill>
                <a:srgbClr val="9E292B"/>
              </a:solidFill>
            </a:endParaRPr>
          </a:p>
          <a:p>
            <a:pPr marL="0" indent="0">
              <a:buNone/>
            </a:pPr>
            <a:r>
              <a:rPr lang="en-GB" sz="1200" baseline="30000" dirty="0">
                <a:solidFill>
                  <a:srgbClr val="9E292B"/>
                </a:solidFill>
              </a:rPr>
              <a:t>2</a:t>
            </a:r>
            <a:r>
              <a:rPr lang="en-GB" sz="1200" dirty="0">
                <a:solidFill>
                  <a:srgbClr val="9E292B"/>
                </a:solidFill>
              </a:rPr>
              <a:t> </a:t>
            </a:r>
            <a:r>
              <a:rPr lang="en-GB" sz="1200" dirty="0" err="1">
                <a:solidFill>
                  <a:srgbClr val="9E292B"/>
                </a:solidFill>
              </a:rPr>
              <a:t>Ministère</a:t>
            </a:r>
            <a:r>
              <a:rPr lang="en-GB" sz="1200" dirty="0">
                <a:solidFill>
                  <a:srgbClr val="9E292B"/>
                </a:solidFill>
              </a:rPr>
              <a:t> des Mines, Kinshasa, R.D. Congo.</a:t>
            </a:r>
            <a:endParaRPr lang="fr-BE" sz="1200" dirty="0">
              <a:solidFill>
                <a:srgbClr val="9E292B"/>
              </a:solidFill>
            </a:endParaRPr>
          </a:p>
          <a:p>
            <a:pPr marL="0" indent="0">
              <a:buNone/>
            </a:pPr>
            <a:r>
              <a:rPr lang="en-GB" sz="1200" baseline="30000" dirty="0">
                <a:solidFill>
                  <a:srgbClr val="9E292B"/>
                </a:solidFill>
              </a:rPr>
              <a:t>3</a:t>
            </a:r>
            <a:r>
              <a:rPr lang="en-GB" sz="1200" dirty="0">
                <a:solidFill>
                  <a:srgbClr val="9E292B"/>
                </a:solidFill>
              </a:rPr>
              <a:t> Centre de </a:t>
            </a:r>
            <a:r>
              <a:rPr lang="en-GB" sz="1200" dirty="0" err="1">
                <a:solidFill>
                  <a:srgbClr val="9E292B"/>
                </a:solidFill>
              </a:rPr>
              <a:t>Recherches</a:t>
            </a:r>
            <a:r>
              <a:rPr lang="en-GB" sz="1200" dirty="0">
                <a:solidFill>
                  <a:srgbClr val="9E292B"/>
                </a:solidFill>
              </a:rPr>
              <a:t> </a:t>
            </a:r>
            <a:r>
              <a:rPr lang="en-GB" sz="1200" dirty="0" err="1">
                <a:solidFill>
                  <a:srgbClr val="9E292B"/>
                </a:solidFill>
              </a:rPr>
              <a:t>Géologiques</a:t>
            </a:r>
            <a:r>
              <a:rPr lang="en-GB" sz="1200" dirty="0">
                <a:solidFill>
                  <a:srgbClr val="9E292B"/>
                </a:solidFill>
              </a:rPr>
              <a:t> et </a:t>
            </a:r>
            <a:r>
              <a:rPr lang="en-GB" sz="1200" dirty="0" err="1">
                <a:solidFill>
                  <a:srgbClr val="9E292B"/>
                </a:solidFill>
              </a:rPr>
              <a:t>Minières</a:t>
            </a:r>
            <a:r>
              <a:rPr lang="en-GB" sz="1200" dirty="0">
                <a:solidFill>
                  <a:srgbClr val="9E292B"/>
                </a:solidFill>
              </a:rPr>
              <a:t> (CRGM), Kinshasa, R.D. Congo.</a:t>
            </a:r>
            <a:endParaRPr lang="fr-BE" sz="1200" dirty="0">
              <a:solidFill>
                <a:srgbClr val="9E292B"/>
              </a:solidFill>
            </a:endParaRPr>
          </a:p>
          <a:p>
            <a:endParaRPr lang="fr-BE" sz="1200" dirty="0">
              <a:solidFill>
                <a:srgbClr val="9E29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850656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fern.MUSEUM\Desktop\RDC_MinDeposi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5443667" cy="1188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33426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3116E-6 L 0.00209 -0.638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319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63823 L -0.48819 -0.0839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14" y="277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1052736"/>
            <a:ext cx="8316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dirty="0" smtClean="0">
                <a:solidFill>
                  <a:srgbClr val="9E292B"/>
                </a:solidFill>
              </a:rPr>
              <a:t>Digital </a:t>
            </a:r>
            <a:r>
              <a:rPr lang="nl-BE" sz="2000" dirty="0" err="1" smtClean="0">
                <a:solidFill>
                  <a:srgbClr val="9E292B"/>
                </a:solidFill>
              </a:rPr>
              <a:t>versions</a:t>
            </a:r>
            <a:endParaRPr lang="fr-BE" sz="2000" dirty="0">
              <a:solidFill>
                <a:srgbClr val="9E292B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1461476"/>
            <a:ext cx="2160240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nl-BE" dirty="0" err="1" smtClean="0">
                <a:solidFill>
                  <a:srgbClr val="9E292B"/>
                </a:solidFill>
              </a:rPr>
              <a:t>ArcGIS</a:t>
            </a:r>
            <a:r>
              <a:rPr lang="nl-BE" dirty="0" smtClean="0">
                <a:solidFill>
                  <a:srgbClr val="9E292B"/>
                </a:solidFill>
              </a:rPr>
              <a:t> (database)</a:t>
            </a:r>
            <a:endParaRPr lang="fr-BE" dirty="0">
              <a:solidFill>
                <a:srgbClr val="9E292B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7624" y="1869970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 smtClean="0">
                <a:solidFill>
                  <a:srgbClr val="9E292B"/>
                </a:solidFill>
              </a:rPr>
              <a:t>Easy update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600" dirty="0" err="1" smtClean="0">
                <a:solidFill>
                  <a:srgbClr val="9E292B"/>
                </a:solidFill>
              </a:rPr>
              <a:t>Scale</a:t>
            </a:r>
            <a:r>
              <a:rPr lang="nl-BE" sz="1600" dirty="0" smtClean="0">
                <a:solidFill>
                  <a:srgbClr val="9E292B"/>
                </a:solidFill>
              </a:rPr>
              <a:t>-independent</a:t>
            </a:r>
            <a:endParaRPr lang="fr-BE" sz="1600" dirty="0">
              <a:solidFill>
                <a:srgbClr val="9E292B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5616" y="4797152"/>
            <a:ext cx="33123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 smtClean="0">
                <a:solidFill>
                  <a:srgbClr val="8B2D2F"/>
                </a:solidFill>
              </a:rPr>
              <a:t>Update 2015 </a:t>
            </a:r>
            <a:r>
              <a:rPr lang="nl-BE" sz="1400" dirty="0" err="1" smtClean="0">
                <a:solidFill>
                  <a:srgbClr val="8B2D2F"/>
                </a:solidFill>
              </a:rPr>
              <a:t>national</a:t>
            </a:r>
            <a:r>
              <a:rPr lang="nl-BE" sz="1400" dirty="0" smtClean="0">
                <a:solidFill>
                  <a:srgbClr val="8B2D2F"/>
                </a:solidFill>
              </a:rPr>
              <a:t> map </a:t>
            </a:r>
            <a:r>
              <a:rPr lang="nl-BE" sz="1400" dirty="0" err="1" smtClean="0">
                <a:solidFill>
                  <a:srgbClr val="8B2D2F"/>
                </a:solidFill>
              </a:rPr>
              <a:t>with</a:t>
            </a:r>
            <a:r>
              <a:rPr lang="nl-BE" sz="1400" dirty="0" smtClean="0">
                <a:solidFill>
                  <a:srgbClr val="8B2D2F"/>
                </a:solidFill>
              </a:rPr>
              <a:t> data </a:t>
            </a:r>
            <a:r>
              <a:rPr lang="nl-BE" sz="1400" dirty="0" err="1" smtClean="0">
                <a:solidFill>
                  <a:srgbClr val="8B2D2F"/>
                </a:solidFill>
              </a:rPr>
              <a:t>from</a:t>
            </a:r>
            <a:r>
              <a:rPr lang="nl-BE" sz="1400" dirty="0" smtClean="0">
                <a:solidFill>
                  <a:srgbClr val="8B2D2F"/>
                </a:solidFill>
              </a:rPr>
              <a:t> large </a:t>
            </a:r>
            <a:r>
              <a:rPr lang="nl-BE" sz="1400" dirty="0" err="1" smtClean="0">
                <a:solidFill>
                  <a:srgbClr val="8B2D2F"/>
                </a:solidFill>
              </a:rPr>
              <a:t>scale</a:t>
            </a:r>
            <a:r>
              <a:rPr lang="nl-BE" sz="1400" dirty="0" smtClean="0">
                <a:solidFill>
                  <a:srgbClr val="8B2D2F"/>
                </a:solidFill>
              </a:rPr>
              <a:t> </a:t>
            </a:r>
            <a:r>
              <a:rPr lang="nl-BE" sz="1400" dirty="0" err="1" smtClean="0">
                <a:solidFill>
                  <a:srgbClr val="8B2D2F"/>
                </a:solidFill>
              </a:rPr>
              <a:t>maping</a:t>
            </a:r>
            <a:r>
              <a:rPr lang="nl-BE" sz="1400" dirty="0" smtClean="0">
                <a:solidFill>
                  <a:srgbClr val="8B2D2F"/>
                </a:solidFill>
              </a:rPr>
              <a:t> </a:t>
            </a:r>
            <a:r>
              <a:rPr lang="nl-BE" sz="1400" dirty="0" err="1" smtClean="0">
                <a:solidFill>
                  <a:srgbClr val="8B2D2F"/>
                </a:solidFill>
              </a:rPr>
              <a:t>works</a:t>
            </a:r>
            <a:r>
              <a:rPr lang="nl-BE" sz="1400" dirty="0" smtClean="0">
                <a:solidFill>
                  <a:srgbClr val="8B2D2F"/>
                </a:solidFill>
              </a:rPr>
              <a:t> </a:t>
            </a:r>
            <a:r>
              <a:rPr lang="nl-BE" sz="1400" dirty="0" err="1" smtClean="0">
                <a:solidFill>
                  <a:srgbClr val="8B2D2F"/>
                </a:solidFill>
              </a:rPr>
              <a:t>since</a:t>
            </a:r>
            <a:r>
              <a:rPr lang="nl-BE" sz="1400" dirty="0" smtClean="0">
                <a:solidFill>
                  <a:srgbClr val="8B2D2F"/>
                </a:solidFill>
              </a:rPr>
              <a:t> 1975 </a:t>
            </a:r>
            <a:r>
              <a:rPr lang="nl-BE" sz="1400" dirty="0" smtClean="0">
                <a:solidFill>
                  <a:srgbClr val="FF0000"/>
                </a:solidFill>
              </a:rPr>
              <a:t>	</a:t>
            </a:r>
            <a:r>
              <a:rPr lang="nl-BE" sz="1400" dirty="0" err="1" smtClean="0">
                <a:solidFill>
                  <a:srgbClr val="FF0000"/>
                </a:solidFill>
              </a:rPr>
              <a:t>ongoing</a:t>
            </a:r>
            <a:endParaRPr lang="nl-BE" sz="1400" dirty="0" smtClean="0">
              <a:solidFill>
                <a:srgbClr val="FF0000"/>
              </a:solidFill>
            </a:endParaRPr>
          </a:p>
          <a:p>
            <a:endParaRPr lang="nl-BE" sz="1400" dirty="0" smtClean="0">
              <a:solidFill>
                <a:srgbClr val="9E292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 smtClean="0">
                <a:solidFill>
                  <a:srgbClr val="9E292B"/>
                </a:solidFill>
              </a:rPr>
              <a:t>Produce </a:t>
            </a:r>
            <a:r>
              <a:rPr lang="nl-BE" sz="1400" dirty="0" err="1" smtClean="0">
                <a:solidFill>
                  <a:srgbClr val="9E292B"/>
                </a:solidFill>
              </a:rPr>
              <a:t>regional</a:t>
            </a:r>
            <a:r>
              <a:rPr lang="nl-BE" sz="1400" dirty="0" smtClean="0">
                <a:solidFill>
                  <a:srgbClr val="9E292B"/>
                </a:solidFill>
              </a:rPr>
              <a:t> </a:t>
            </a:r>
            <a:r>
              <a:rPr lang="nl-BE" sz="1400" dirty="0" err="1" smtClean="0">
                <a:solidFill>
                  <a:srgbClr val="9E292B"/>
                </a:solidFill>
              </a:rPr>
              <a:t>maps</a:t>
            </a:r>
            <a:r>
              <a:rPr lang="nl-BE" sz="1400" dirty="0" smtClean="0">
                <a:solidFill>
                  <a:srgbClr val="9E292B"/>
                </a:solidFill>
              </a:rPr>
              <a:t> at </a:t>
            </a:r>
            <a:r>
              <a:rPr lang="nl-BE" sz="1400" dirty="0" err="1" smtClean="0">
                <a:solidFill>
                  <a:srgbClr val="9E292B"/>
                </a:solidFill>
              </a:rPr>
              <a:t>larger</a:t>
            </a:r>
            <a:r>
              <a:rPr lang="nl-BE" sz="1400" dirty="0" smtClean="0">
                <a:solidFill>
                  <a:srgbClr val="9E292B"/>
                </a:solidFill>
              </a:rPr>
              <a:t> </a:t>
            </a:r>
            <a:r>
              <a:rPr lang="nl-BE" sz="1400" dirty="0" err="1" smtClean="0">
                <a:solidFill>
                  <a:srgbClr val="9E292B"/>
                </a:solidFill>
              </a:rPr>
              <a:t>scale</a:t>
            </a:r>
            <a:r>
              <a:rPr lang="nl-BE" sz="1400" dirty="0" smtClean="0">
                <a:solidFill>
                  <a:srgbClr val="9E292B"/>
                </a:solidFill>
              </a:rPr>
              <a:t>	</a:t>
            </a:r>
            <a:r>
              <a:rPr lang="nl-BE" sz="1400" dirty="0">
                <a:solidFill>
                  <a:srgbClr val="FF0000"/>
                </a:solidFill>
              </a:rPr>
              <a:t>	</a:t>
            </a:r>
            <a:r>
              <a:rPr lang="nl-BE" sz="1400" dirty="0" err="1">
                <a:solidFill>
                  <a:srgbClr val="FF0000"/>
                </a:solidFill>
              </a:rPr>
              <a:t>ongoing</a:t>
            </a:r>
            <a:endParaRPr lang="nl-BE" sz="1400" dirty="0" smtClean="0">
              <a:solidFill>
                <a:srgbClr val="9E292B"/>
              </a:solidFill>
            </a:endParaRPr>
          </a:p>
          <a:p>
            <a:endParaRPr lang="nl-BE" sz="1400" dirty="0" smtClean="0">
              <a:solidFill>
                <a:srgbClr val="9E292B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 smtClean="0">
                <a:solidFill>
                  <a:srgbClr val="9E292B"/>
                </a:solidFill>
              </a:rPr>
              <a:t>Produce </a:t>
            </a:r>
            <a:r>
              <a:rPr lang="nl-BE" sz="1400" dirty="0" err="1" smtClean="0">
                <a:solidFill>
                  <a:srgbClr val="9E292B"/>
                </a:solidFill>
              </a:rPr>
              <a:t>maps</a:t>
            </a:r>
            <a:r>
              <a:rPr lang="nl-BE" sz="1400" dirty="0" smtClean="0">
                <a:solidFill>
                  <a:srgbClr val="9E292B"/>
                </a:solidFill>
              </a:rPr>
              <a:t> “on </a:t>
            </a:r>
            <a:r>
              <a:rPr lang="nl-BE" sz="1400" dirty="0" err="1" smtClean="0">
                <a:solidFill>
                  <a:srgbClr val="9E292B"/>
                </a:solidFill>
              </a:rPr>
              <a:t>demand</a:t>
            </a:r>
            <a:r>
              <a:rPr lang="nl-BE" sz="1400" dirty="0" smtClean="0">
                <a:solidFill>
                  <a:srgbClr val="9E292B"/>
                </a:solidFill>
              </a:rPr>
              <a:t>” </a:t>
            </a:r>
            <a:endParaRPr lang="fr-BE" sz="1400" dirty="0">
              <a:solidFill>
                <a:srgbClr val="9E292B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52846"/>
            <a:ext cx="3366421" cy="2791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12398"/>
            <a:ext cx="3595878" cy="280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/>
          <p:cNvSpPr/>
          <p:nvPr/>
        </p:nvSpPr>
        <p:spPr>
          <a:xfrm>
            <a:off x="2447764" y="5373216"/>
            <a:ext cx="504056" cy="720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Right Arrow 12"/>
          <p:cNvSpPr/>
          <p:nvPr/>
        </p:nvSpPr>
        <p:spPr>
          <a:xfrm>
            <a:off x="2195736" y="6021288"/>
            <a:ext cx="504056" cy="720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501448"/>
            <a:ext cx="3538920" cy="2200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2853351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37915"/>
            <a:ext cx="8136904" cy="481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1052736"/>
            <a:ext cx="8316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000" dirty="0" smtClean="0">
                <a:solidFill>
                  <a:srgbClr val="9E292B"/>
                </a:solidFill>
              </a:rPr>
              <a:t>Digital </a:t>
            </a:r>
            <a:r>
              <a:rPr lang="nl-BE" sz="2000" dirty="0" err="1" smtClean="0">
                <a:solidFill>
                  <a:srgbClr val="9E292B"/>
                </a:solidFill>
              </a:rPr>
              <a:t>versions</a:t>
            </a:r>
            <a:endParaRPr lang="fr-BE" sz="2000" dirty="0">
              <a:solidFill>
                <a:srgbClr val="9E292B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9628" y="1452846"/>
            <a:ext cx="2952328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nl-BE" dirty="0" smtClean="0">
                <a:solidFill>
                  <a:srgbClr val="9E292B"/>
                </a:solidFill>
              </a:rPr>
              <a:t>Online service / </a:t>
            </a:r>
            <a:r>
              <a:rPr lang="nl-BE" dirty="0" err="1" smtClean="0">
                <a:solidFill>
                  <a:srgbClr val="9E292B"/>
                </a:solidFill>
              </a:rPr>
              <a:t>application</a:t>
            </a:r>
            <a:endParaRPr lang="fr-BE" dirty="0">
              <a:solidFill>
                <a:srgbClr val="9E292B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10800000">
            <a:off x="7380313" y="4607416"/>
            <a:ext cx="360040" cy="45719"/>
          </a:xfrm>
          <a:prstGeom prst="rightArrow">
            <a:avLst/>
          </a:prstGeom>
          <a:solidFill>
            <a:srgbClr val="9E292B"/>
          </a:solidFill>
          <a:ln>
            <a:solidFill>
              <a:srgbClr val="8B2D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ight Arrow 7"/>
          <p:cNvSpPr/>
          <p:nvPr/>
        </p:nvSpPr>
        <p:spPr>
          <a:xfrm rot="10800000">
            <a:off x="7906253" y="5805264"/>
            <a:ext cx="360040" cy="45719"/>
          </a:xfrm>
          <a:prstGeom prst="rightArrow">
            <a:avLst/>
          </a:prstGeom>
          <a:solidFill>
            <a:srgbClr val="9E292B"/>
          </a:solidFill>
          <a:ln>
            <a:solidFill>
              <a:srgbClr val="8B2D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Right Arrow 8"/>
          <p:cNvSpPr/>
          <p:nvPr/>
        </p:nvSpPr>
        <p:spPr>
          <a:xfrm rot="10800000">
            <a:off x="7906254" y="5949280"/>
            <a:ext cx="360040" cy="45719"/>
          </a:xfrm>
          <a:prstGeom prst="rightArrow">
            <a:avLst/>
          </a:prstGeom>
          <a:solidFill>
            <a:srgbClr val="9E292B"/>
          </a:solidFill>
          <a:ln>
            <a:solidFill>
              <a:srgbClr val="8B2D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80285036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015" y="836712"/>
            <a:ext cx="8047116" cy="601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971636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980728"/>
            <a:ext cx="7887049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790487"/>
            <a:ext cx="5762761" cy="603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106" y="782807"/>
            <a:ext cx="5428920" cy="604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40" y="795795"/>
            <a:ext cx="6203949" cy="603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4716016" y="3429000"/>
            <a:ext cx="504056" cy="144016"/>
          </a:xfrm>
          <a:prstGeom prst="ellipse">
            <a:avLst/>
          </a:prstGeom>
          <a:noFill/>
          <a:ln>
            <a:solidFill>
              <a:srgbClr val="9E2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85540354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y_Pictures\RAAC-projects\CRGM photos\2010\BC\oct-2010\DSC013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6672" y="0"/>
            <a:ext cx="12275510" cy="69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31763" y="3912433"/>
            <a:ext cx="4732464" cy="829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BE" sz="4600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Thank</a:t>
            </a:r>
            <a:r>
              <a:rPr lang="fr-BE" sz="4600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You</a:t>
            </a:r>
            <a:endParaRPr lang="en-US" sz="4600" dirty="0">
              <a:solidFill>
                <a:srgbClr val="8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9794220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1127825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1598110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68963841"/>
      </p:ext>
    </p:extLst>
  </p:cSld>
  <p:clrMapOvr>
    <a:masterClrMapping/>
  </p:clrMapOvr>
  <p:transition spd="med">
    <p:blinds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16492514"/>
      </p:ext>
    </p:extLst>
  </p:cSld>
  <p:clrMapOvr>
    <a:masterClrMapping/>
  </p:clrMapOvr>
  <p:transition spd="med">
    <p:blinds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1340768"/>
            <a:ext cx="7992888" cy="5184576"/>
          </a:xfrm>
        </p:spPr>
        <p:txBody>
          <a:bodyPr/>
          <a:lstStyle/>
          <a:p>
            <a:r>
              <a:rPr lang="en-US" dirty="0" smtClean="0"/>
              <a:t>A first result of the </a:t>
            </a:r>
            <a:br>
              <a:rPr lang="en-US" dirty="0" smtClean="0"/>
            </a:br>
            <a:r>
              <a:rPr lang="nl-BE" dirty="0" err="1"/>
              <a:t>t</a:t>
            </a:r>
            <a:r>
              <a:rPr lang="nl-BE" dirty="0" err="1" smtClean="0"/>
              <a:t>he</a:t>
            </a:r>
            <a:r>
              <a:rPr lang="nl-BE" dirty="0" smtClean="0"/>
              <a:t> </a:t>
            </a:r>
            <a:r>
              <a:rPr lang="nl-BE" dirty="0"/>
              <a:t>PROMINES </a:t>
            </a:r>
            <a:r>
              <a:rPr lang="nl-BE" dirty="0" err="1"/>
              <a:t>programme</a:t>
            </a:r>
            <a:r>
              <a:rPr lang="nl-BE" dirty="0"/>
              <a:t/>
            </a:r>
            <a:br>
              <a:rPr lang="nl-BE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Growth </a:t>
            </a:r>
            <a:r>
              <a:rPr lang="en-US" dirty="0"/>
              <a:t>with Governance in the Mineral </a:t>
            </a:r>
            <a:r>
              <a:rPr lang="en-US" dirty="0" smtClean="0"/>
              <a:t>Sector of the DRC</a:t>
            </a:r>
            <a:endParaRPr lang="fr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4581128"/>
            <a:ext cx="7992888" cy="1008112"/>
          </a:xfrm>
        </p:spPr>
        <p:txBody>
          <a:bodyPr/>
          <a:lstStyle/>
          <a:p>
            <a:r>
              <a:rPr lang="nl-BE" dirty="0"/>
              <a:t>2010 </a:t>
            </a:r>
            <a:r>
              <a:rPr lang="nl-BE" dirty="0" smtClean="0"/>
              <a:t>– 2018</a:t>
            </a:r>
          </a:p>
          <a:p>
            <a:r>
              <a:rPr lang="nl-BE" sz="2400" dirty="0" smtClean="0"/>
              <a:t>Project P106982 / IDA-H589</a:t>
            </a:r>
            <a:endParaRPr lang="fr-BE" dirty="0"/>
          </a:p>
        </p:txBody>
      </p:sp>
      <p:pic>
        <p:nvPicPr>
          <p:cNvPr id="1027" name="Picture 3" descr="D:\My_Pictures\logos\World_Bank_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346" y="5754688"/>
            <a:ext cx="3017838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816260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73104739"/>
      </p:ext>
    </p:extLst>
  </p:cSld>
  <p:clrMapOvr>
    <a:masterClrMapping/>
  </p:clrMapOvr>
  <p:transition spd="med">
    <p:blinds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71600" y="1543432"/>
            <a:ext cx="3960439" cy="1547185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/>
              <a:t>PROMINES Components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FF0000"/>
                </a:solidFill>
              </a:rPr>
              <a:t>A.  Ensure Access to </a:t>
            </a:r>
            <a:r>
              <a:rPr lang="en-US" sz="1200" b="1" dirty="0" smtClean="0">
                <a:solidFill>
                  <a:srgbClr val="FF0000"/>
                </a:solidFill>
              </a:rPr>
              <a:t>Resources </a:t>
            </a:r>
            <a:endParaRPr lang="en-US" sz="1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200" i="1" dirty="0"/>
              <a:t>B.  Build Sector Management Capacity</a:t>
            </a:r>
          </a:p>
          <a:p>
            <a:pPr marL="0" indent="0">
              <a:buNone/>
            </a:pPr>
            <a:r>
              <a:rPr lang="en-US" sz="1200" i="1" dirty="0"/>
              <a:t>C.  Enhance Transparency and Accountability</a:t>
            </a:r>
          </a:p>
          <a:p>
            <a:pPr marL="0" indent="0">
              <a:buNone/>
            </a:pPr>
            <a:r>
              <a:rPr lang="en-US" sz="1200" i="1" dirty="0"/>
              <a:t>D.  Build Up </a:t>
            </a:r>
            <a:r>
              <a:rPr lang="en-US" sz="1200" i="1" dirty="0" smtClean="0"/>
              <a:t>Sustainable </a:t>
            </a:r>
            <a:r>
              <a:rPr lang="en-US" sz="1200" i="1" dirty="0"/>
              <a:t>Development Settings</a:t>
            </a:r>
          </a:p>
          <a:p>
            <a:pPr marL="0" indent="0">
              <a:buNone/>
            </a:pPr>
            <a:r>
              <a:rPr lang="en-US" sz="1200" i="1" dirty="0"/>
              <a:t>E.  Coordination </a:t>
            </a:r>
            <a:r>
              <a:rPr lang="en-US" sz="1200" i="1" dirty="0" smtClean="0"/>
              <a:t>and Project Management </a:t>
            </a:r>
            <a:endParaRPr lang="en-US" sz="1200" i="1" dirty="0"/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827584" y="979679"/>
            <a:ext cx="8316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000" b="1" dirty="0" smtClean="0">
                <a:solidFill>
                  <a:srgbClr val="9E292B"/>
                </a:solidFill>
              </a:rPr>
              <a:t>The </a:t>
            </a:r>
            <a:r>
              <a:rPr lang="fr-BE" sz="2000" b="1" dirty="0" err="1" smtClean="0">
                <a:solidFill>
                  <a:srgbClr val="9E292B"/>
                </a:solidFill>
              </a:rPr>
              <a:t>geo</a:t>
            </a:r>
            <a:r>
              <a:rPr lang="fr-BE" sz="2000" b="1" dirty="0" smtClean="0">
                <a:solidFill>
                  <a:srgbClr val="9E292B"/>
                </a:solidFill>
              </a:rPr>
              <a:t>-data component in a </a:t>
            </a:r>
            <a:r>
              <a:rPr lang="fr-BE" sz="2000" b="1" dirty="0" err="1" smtClean="0">
                <a:solidFill>
                  <a:srgbClr val="9E292B"/>
                </a:solidFill>
              </a:rPr>
              <a:t>nutshell</a:t>
            </a:r>
            <a:endParaRPr lang="fr-BE" sz="2000" b="1" dirty="0">
              <a:solidFill>
                <a:srgbClr val="9E292B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32039" y="1543432"/>
            <a:ext cx="402125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>
                <a:solidFill>
                  <a:srgbClr val="9E292B"/>
                </a:solidFill>
              </a:rPr>
              <a:t>A.1.  Policy, Legal and Regulatory Framework</a:t>
            </a:r>
          </a:p>
          <a:p>
            <a:pPr marL="228600" indent="-228600">
              <a:buFont typeface="+mj-lt"/>
              <a:buAutoNum type="alphaLcPeriod"/>
            </a:pPr>
            <a:r>
              <a:rPr lang="en-US" sz="1200" i="1" dirty="0" smtClean="0">
                <a:solidFill>
                  <a:srgbClr val="9E292B"/>
                </a:solidFill>
              </a:rPr>
              <a:t>Adjustment of the Mining Code and other official texts pertaining to the mining sector </a:t>
            </a:r>
          </a:p>
          <a:p>
            <a:pPr marL="228600" indent="-228600">
              <a:buFont typeface="+mj-lt"/>
              <a:buAutoNum type="alphaLcPeriod"/>
            </a:pPr>
            <a:r>
              <a:rPr lang="en-US" sz="1200" i="1" dirty="0" smtClean="0">
                <a:solidFill>
                  <a:srgbClr val="9E292B"/>
                </a:solidFill>
              </a:rPr>
              <a:t>Communication, consultation, and information on sector policy and implementation </a:t>
            </a:r>
          </a:p>
          <a:p>
            <a:endParaRPr lang="en-US" sz="1200" dirty="0" smtClean="0">
              <a:solidFill>
                <a:srgbClr val="9E292B"/>
              </a:solidFill>
            </a:endParaRPr>
          </a:p>
          <a:p>
            <a:r>
              <a:rPr lang="en-US" sz="1200" b="1" dirty="0" smtClean="0">
                <a:solidFill>
                  <a:srgbClr val="FF0000"/>
                </a:solidFill>
              </a:rPr>
              <a:t>A.2. Geo-data Infrastructure</a:t>
            </a:r>
          </a:p>
          <a:p>
            <a:pPr marL="228600" indent="-228600">
              <a:buFont typeface="+mj-lt"/>
              <a:buAutoNum type="alphaLcPeriod"/>
            </a:pPr>
            <a:r>
              <a:rPr lang="en-US" sz="1200" i="1" dirty="0" smtClean="0">
                <a:solidFill>
                  <a:srgbClr val="9E292B"/>
                </a:solidFill>
              </a:rPr>
              <a:t>Completion of national geodetic / topographic coverage </a:t>
            </a:r>
          </a:p>
          <a:p>
            <a:pPr marL="228600" indent="-228600">
              <a:buFont typeface="+mj-lt"/>
              <a:buAutoNum type="alphaLcPeriod"/>
            </a:pPr>
            <a:r>
              <a:rPr lang="en-US" sz="1200" dirty="0" smtClean="0">
                <a:solidFill>
                  <a:srgbClr val="FF0000"/>
                </a:solidFill>
              </a:rPr>
              <a:t>Assessments of mineral potential of selected areas</a:t>
            </a:r>
            <a:br>
              <a:rPr lang="en-US" sz="1200" dirty="0" smtClean="0">
                <a:solidFill>
                  <a:srgbClr val="FF0000"/>
                </a:solidFill>
              </a:rPr>
            </a:br>
            <a:r>
              <a:rPr lang="en-US" sz="1200" dirty="0" smtClean="0">
                <a:solidFill>
                  <a:srgbClr val="FF0000"/>
                </a:solidFill>
              </a:rPr>
              <a:t>in the public domain  </a:t>
            </a:r>
          </a:p>
          <a:p>
            <a:pPr marL="228600" indent="-228600">
              <a:buFont typeface="+mj-lt"/>
              <a:buAutoNum type="alphaLcPeriod"/>
            </a:pPr>
            <a:r>
              <a:rPr lang="en-US" sz="1200" dirty="0" smtClean="0">
                <a:solidFill>
                  <a:srgbClr val="FF0000"/>
                </a:solidFill>
              </a:rPr>
              <a:t>Regional geophysical and geological surveys over selected areas </a:t>
            </a:r>
          </a:p>
          <a:p>
            <a:pPr marL="228600" indent="-228600">
              <a:buFont typeface="+mj-lt"/>
              <a:buAutoNum type="alphaLcPeriod"/>
            </a:pPr>
            <a:r>
              <a:rPr lang="en-US" sz="1200" dirty="0" smtClean="0">
                <a:solidFill>
                  <a:srgbClr val="FF0000"/>
                </a:solidFill>
              </a:rPr>
              <a:t>Establish a national geological database</a:t>
            </a:r>
            <a:endParaRPr lang="fr-BE" sz="12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71599" y="4365103"/>
            <a:ext cx="79618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600" b="1" dirty="0">
                <a:solidFill>
                  <a:srgbClr val="9E292B"/>
                </a:solidFill>
              </a:rPr>
              <a:t>Two approaches</a:t>
            </a:r>
          </a:p>
        </p:txBody>
      </p:sp>
      <p:sp>
        <p:nvSpPr>
          <p:cNvPr id="12" name="Right Arrow 11"/>
          <p:cNvSpPr/>
          <p:nvPr/>
        </p:nvSpPr>
        <p:spPr>
          <a:xfrm rot="1785114">
            <a:off x="3979206" y="2173308"/>
            <a:ext cx="893418" cy="720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3" name="Moon 12"/>
          <p:cNvSpPr/>
          <p:nvPr/>
        </p:nvSpPr>
        <p:spPr>
          <a:xfrm>
            <a:off x="4696744" y="3212976"/>
            <a:ext cx="62372" cy="864096"/>
          </a:xfrm>
          <a:prstGeom prst="moon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Bent-Up Arrow 13"/>
          <p:cNvSpPr/>
          <p:nvPr/>
        </p:nvSpPr>
        <p:spPr>
          <a:xfrm rot="10800000">
            <a:off x="4331679" y="3522664"/>
            <a:ext cx="384337" cy="842439"/>
          </a:xfrm>
          <a:prstGeom prst="bentUpArrow">
            <a:avLst>
              <a:gd name="adj1" fmla="val 12478"/>
              <a:gd name="adj2" fmla="val 25000"/>
              <a:gd name="adj3" fmla="val 2500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841000"/>
              </p:ext>
            </p:extLst>
          </p:nvPr>
        </p:nvGraphicFramePr>
        <p:xfrm>
          <a:off x="1294954" y="4711784"/>
          <a:ext cx="7237486" cy="1813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8744"/>
                <a:gridCol w="361874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9E292B"/>
                          </a:solidFill>
                        </a:rPr>
                        <a:t>At the national level</a:t>
                      </a:r>
                    </a:p>
                    <a:p>
                      <a:endParaRPr lang="en-US" sz="1200" b="0" dirty="0" smtClean="0">
                        <a:solidFill>
                          <a:srgbClr val="9E292B"/>
                        </a:solidFill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b="0" dirty="0" smtClean="0">
                          <a:solidFill>
                            <a:srgbClr val="9E292B"/>
                          </a:solidFill>
                        </a:rPr>
                        <a:t>Bring together and update existing</a:t>
                      </a:r>
                      <a:br>
                        <a:rPr lang="en-US" sz="1200" b="0" dirty="0" smtClean="0">
                          <a:solidFill>
                            <a:srgbClr val="9E292B"/>
                          </a:solidFill>
                        </a:rPr>
                      </a:br>
                      <a:r>
                        <a:rPr lang="en-US" sz="1200" b="0" dirty="0" smtClean="0">
                          <a:solidFill>
                            <a:srgbClr val="9E292B"/>
                          </a:solidFill>
                        </a:rPr>
                        <a:t>public geo-data into present-day paradigms </a:t>
                      </a:r>
                      <a:br>
                        <a:rPr lang="en-US" sz="1200" b="0" dirty="0" smtClean="0">
                          <a:solidFill>
                            <a:srgbClr val="9E292B"/>
                          </a:solidFill>
                        </a:rPr>
                      </a:br>
                      <a:r>
                        <a:rPr lang="en-US" sz="1200" b="0" dirty="0" smtClean="0">
                          <a:solidFill>
                            <a:srgbClr val="9E292B"/>
                          </a:solidFill>
                        </a:rPr>
                        <a:t>(“</a:t>
                      </a:r>
                      <a:r>
                        <a:rPr lang="en-US" sz="1200" b="0" dirty="0" smtClean="0">
                          <a:solidFill>
                            <a:srgbClr val="FF0000"/>
                          </a:solidFill>
                        </a:rPr>
                        <a:t>update national geological map</a:t>
                      </a:r>
                      <a:r>
                        <a:rPr lang="en-US" sz="1200" b="0" dirty="0" smtClean="0">
                          <a:solidFill>
                            <a:srgbClr val="9E292B"/>
                          </a:solidFill>
                        </a:rPr>
                        <a:t>”)</a:t>
                      </a:r>
                    </a:p>
                    <a:p>
                      <a:endParaRPr lang="en-US" sz="1200" b="0" dirty="0" smtClean="0">
                        <a:solidFill>
                          <a:srgbClr val="9E292B"/>
                        </a:solidFill>
                      </a:endParaRPr>
                    </a:p>
                    <a:p>
                      <a:endParaRPr lang="en-US" sz="1200" b="0" dirty="0" smtClean="0">
                        <a:solidFill>
                          <a:srgbClr val="9E292B"/>
                        </a:solidFill>
                      </a:endParaRPr>
                    </a:p>
                    <a:p>
                      <a:pPr marL="0" indent="0">
                        <a:spcBef>
                          <a:spcPts val="600"/>
                        </a:spcBef>
                        <a:buFont typeface="Arial" panose="020B0604020202020204" pitchFamily="34" charset="0"/>
                        <a:buNone/>
                      </a:pPr>
                      <a:r>
                        <a:rPr lang="en-US" sz="1200" b="0" dirty="0" smtClean="0">
                          <a:solidFill>
                            <a:srgbClr val="9E292B"/>
                          </a:solidFill>
                        </a:rPr>
                        <a:t>Compile in a national GIS / Database system</a:t>
                      </a:r>
                    </a:p>
                    <a:p>
                      <a:endParaRPr lang="fr-BE" sz="1200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200" b="1" dirty="0" smtClean="0">
                          <a:solidFill>
                            <a:srgbClr val="9E292B"/>
                          </a:solidFill>
                        </a:rPr>
                        <a:t>At the regional and locale level</a:t>
                      </a:r>
                    </a:p>
                    <a:p>
                      <a:pPr lvl="0"/>
                      <a:endParaRPr lang="en-US" sz="1200" b="0" dirty="0" smtClean="0">
                        <a:solidFill>
                          <a:srgbClr val="9E292B"/>
                        </a:solidFill>
                      </a:endParaRPr>
                    </a:p>
                    <a:p>
                      <a:pPr lvl="0"/>
                      <a:r>
                        <a:rPr lang="en-US" sz="1200" b="0" dirty="0" smtClean="0">
                          <a:solidFill>
                            <a:srgbClr val="9E292B"/>
                          </a:solidFill>
                        </a:rPr>
                        <a:t>Improve / Update / Complete  for certain target areas: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rgbClr val="9E292B"/>
                          </a:solidFill>
                        </a:rPr>
                        <a:t>geological knowledge </a:t>
                      </a:r>
                    </a:p>
                    <a:p>
                      <a:pPr marL="171450" lvl="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sz="1200" b="0" dirty="0" smtClean="0">
                          <a:solidFill>
                            <a:srgbClr val="9E292B"/>
                          </a:solidFill>
                        </a:rPr>
                        <a:t>Mineral potential</a:t>
                      </a:r>
                      <a:endParaRPr lang="fr-BE" sz="1200" b="0" dirty="0" smtClean="0">
                        <a:solidFill>
                          <a:srgbClr val="9E292B"/>
                        </a:solidFill>
                      </a:endParaRPr>
                    </a:p>
                    <a:p>
                      <a:endParaRPr lang="fr-BE" sz="1200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815108" y="5703639"/>
            <a:ext cx="27087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dirty="0" err="1" smtClean="0">
                <a:solidFill>
                  <a:srgbClr val="9E292B"/>
                </a:solidFill>
              </a:rPr>
              <a:t>this</a:t>
            </a:r>
            <a:r>
              <a:rPr lang="nl-BE" sz="1200" dirty="0" smtClean="0">
                <a:solidFill>
                  <a:srgbClr val="9E292B"/>
                </a:solidFill>
              </a:rPr>
              <a:t> </a:t>
            </a:r>
            <a:r>
              <a:rPr lang="nl-BE" sz="1200" dirty="0" err="1" smtClean="0">
                <a:solidFill>
                  <a:srgbClr val="9E292B"/>
                </a:solidFill>
              </a:rPr>
              <a:t>presentation</a:t>
            </a:r>
            <a:r>
              <a:rPr lang="nl-BE" sz="1200" dirty="0" smtClean="0">
                <a:solidFill>
                  <a:srgbClr val="9E292B"/>
                </a:solidFill>
              </a:rPr>
              <a:t> ( </a:t>
            </a:r>
            <a:r>
              <a:rPr lang="nl-BE" sz="1200" i="1" dirty="0" err="1" smtClean="0">
                <a:solidFill>
                  <a:srgbClr val="9E292B"/>
                </a:solidFill>
              </a:rPr>
              <a:t>ended</a:t>
            </a:r>
            <a:r>
              <a:rPr lang="nl-BE" sz="1200" i="1" dirty="0" smtClean="0">
                <a:solidFill>
                  <a:srgbClr val="9E292B"/>
                </a:solidFill>
              </a:rPr>
              <a:t> 2015</a:t>
            </a:r>
            <a:r>
              <a:rPr lang="nl-BE" sz="1200" dirty="0" smtClean="0">
                <a:solidFill>
                  <a:srgbClr val="9E292B"/>
                </a:solidFill>
              </a:rPr>
              <a:t>)</a:t>
            </a:r>
            <a:endParaRPr lang="fr-BE" sz="1200" dirty="0">
              <a:solidFill>
                <a:srgbClr val="9E292B"/>
              </a:solidFill>
            </a:endParaRPr>
          </a:p>
        </p:txBody>
      </p:sp>
      <p:sp>
        <p:nvSpPr>
          <p:cNvPr id="25" name="Down Arrow 24"/>
          <p:cNvSpPr/>
          <p:nvPr/>
        </p:nvSpPr>
        <p:spPr>
          <a:xfrm rot="10800000">
            <a:off x="6206644" y="5866744"/>
            <a:ext cx="118748" cy="370567"/>
          </a:xfrm>
          <a:prstGeom prst="downArrow">
            <a:avLst/>
          </a:prstGeom>
          <a:solidFill>
            <a:srgbClr val="8B2D2F"/>
          </a:solidFill>
          <a:ln>
            <a:solidFill>
              <a:srgbClr val="9E2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6" name="TextBox 25"/>
          <p:cNvSpPr txBox="1"/>
          <p:nvPr/>
        </p:nvSpPr>
        <p:spPr>
          <a:xfrm>
            <a:off x="5148064" y="6207695"/>
            <a:ext cx="29523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dirty="0" err="1">
                <a:solidFill>
                  <a:srgbClr val="9E292B"/>
                </a:solidFill>
              </a:rPr>
              <a:t>o</a:t>
            </a:r>
            <a:r>
              <a:rPr lang="nl-BE" sz="1200" dirty="0" err="1" smtClean="0">
                <a:solidFill>
                  <a:srgbClr val="9E292B"/>
                </a:solidFill>
              </a:rPr>
              <a:t>ngoing</a:t>
            </a:r>
            <a:r>
              <a:rPr lang="nl-BE" sz="1200" dirty="0" smtClean="0">
                <a:solidFill>
                  <a:srgbClr val="9E292B"/>
                </a:solidFill>
              </a:rPr>
              <a:t> (</a:t>
            </a:r>
            <a:r>
              <a:rPr lang="nl-BE" sz="1200" i="1" dirty="0" err="1" smtClean="0">
                <a:solidFill>
                  <a:srgbClr val="9E292B"/>
                </a:solidFill>
              </a:rPr>
              <a:t>expected</a:t>
            </a:r>
            <a:r>
              <a:rPr lang="nl-BE" sz="1200" i="1" dirty="0" smtClean="0">
                <a:solidFill>
                  <a:srgbClr val="9E292B"/>
                </a:solidFill>
              </a:rPr>
              <a:t> </a:t>
            </a:r>
            <a:r>
              <a:rPr lang="nl-BE" sz="1200" i="1" dirty="0" err="1" smtClean="0">
                <a:solidFill>
                  <a:srgbClr val="9E292B"/>
                </a:solidFill>
              </a:rPr>
              <a:t>for</a:t>
            </a:r>
            <a:r>
              <a:rPr lang="nl-BE" sz="1200" i="1" dirty="0" smtClean="0">
                <a:solidFill>
                  <a:srgbClr val="9E292B"/>
                </a:solidFill>
              </a:rPr>
              <a:t> 2018</a:t>
            </a:r>
            <a:r>
              <a:rPr lang="nl-BE" sz="1200" dirty="0" smtClean="0">
                <a:solidFill>
                  <a:srgbClr val="9E292B"/>
                </a:solidFill>
              </a:rPr>
              <a:t>)</a:t>
            </a:r>
            <a:endParaRPr lang="fr-BE" sz="1200" dirty="0">
              <a:solidFill>
                <a:srgbClr val="9E292B"/>
              </a:solidFill>
            </a:endParaRPr>
          </a:p>
        </p:txBody>
      </p:sp>
      <p:sp>
        <p:nvSpPr>
          <p:cNvPr id="19" name="Bent-Up Arrow 18"/>
          <p:cNvSpPr/>
          <p:nvPr/>
        </p:nvSpPr>
        <p:spPr>
          <a:xfrm flipH="1">
            <a:off x="1611337" y="5706903"/>
            <a:ext cx="411460" cy="194538"/>
          </a:xfrm>
          <a:prstGeom prst="bentUpArrow">
            <a:avLst/>
          </a:prstGeom>
          <a:solidFill>
            <a:srgbClr val="8B2D2F"/>
          </a:solidFill>
          <a:ln>
            <a:solidFill>
              <a:srgbClr val="9E2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8" name="TextBox 27"/>
          <p:cNvSpPr txBox="1"/>
          <p:nvPr/>
        </p:nvSpPr>
        <p:spPr>
          <a:xfrm>
            <a:off x="1823443" y="6351711"/>
            <a:ext cx="2708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200" dirty="0" err="1">
                <a:solidFill>
                  <a:srgbClr val="9E292B"/>
                </a:solidFill>
              </a:rPr>
              <a:t>t</a:t>
            </a:r>
            <a:r>
              <a:rPr lang="nl-BE" sz="1200" dirty="0" err="1" smtClean="0">
                <a:solidFill>
                  <a:srgbClr val="9E292B"/>
                </a:solidFill>
              </a:rPr>
              <a:t>his</a:t>
            </a:r>
            <a:r>
              <a:rPr lang="nl-BE" sz="1200" dirty="0" smtClean="0">
                <a:solidFill>
                  <a:srgbClr val="9E292B"/>
                </a:solidFill>
              </a:rPr>
              <a:t> </a:t>
            </a:r>
            <a:r>
              <a:rPr lang="nl-BE" sz="1200" dirty="0" err="1" smtClean="0">
                <a:solidFill>
                  <a:srgbClr val="9E292B"/>
                </a:solidFill>
              </a:rPr>
              <a:t>presentation</a:t>
            </a:r>
            <a:r>
              <a:rPr lang="nl-BE" sz="1200" dirty="0" smtClean="0">
                <a:solidFill>
                  <a:srgbClr val="9E292B"/>
                </a:solidFill>
              </a:rPr>
              <a:t> </a:t>
            </a:r>
            <a:r>
              <a:rPr lang="nl-BE" sz="1200" dirty="0" err="1" smtClean="0">
                <a:solidFill>
                  <a:srgbClr val="9E292B"/>
                </a:solidFill>
              </a:rPr>
              <a:t>and</a:t>
            </a:r>
            <a:r>
              <a:rPr lang="nl-BE" sz="1200" dirty="0" smtClean="0">
                <a:solidFill>
                  <a:srgbClr val="9E292B"/>
                </a:solidFill>
              </a:rPr>
              <a:t> </a:t>
            </a:r>
            <a:r>
              <a:rPr lang="nl-BE" sz="1200" dirty="0" err="1" smtClean="0">
                <a:solidFill>
                  <a:srgbClr val="9E292B"/>
                </a:solidFill>
              </a:rPr>
              <a:t>ongoing</a:t>
            </a:r>
            <a:r>
              <a:rPr lang="nl-BE" sz="1200" dirty="0" smtClean="0">
                <a:solidFill>
                  <a:srgbClr val="9E292B"/>
                </a:solidFill>
              </a:rPr>
              <a:t> (</a:t>
            </a:r>
            <a:r>
              <a:rPr lang="nl-BE" sz="1200" i="1" dirty="0" err="1" smtClean="0">
                <a:solidFill>
                  <a:srgbClr val="9E292B"/>
                </a:solidFill>
              </a:rPr>
              <a:t>expected</a:t>
            </a:r>
            <a:r>
              <a:rPr lang="nl-BE" sz="1200" i="1" dirty="0" smtClean="0">
                <a:solidFill>
                  <a:srgbClr val="9E292B"/>
                </a:solidFill>
              </a:rPr>
              <a:t> </a:t>
            </a:r>
            <a:r>
              <a:rPr lang="nl-BE" sz="1200" i="1" dirty="0" err="1" smtClean="0">
                <a:solidFill>
                  <a:srgbClr val="9E292B"/>
                </a:solidFill>
              </a:rPr>
              <a:t>for</a:t>
            </a:r>
            <a:r>
              <a:rPr lang="nl-BE" sz="1200" i="1" dirty="0" smtClean="0">
                <a:solidFill>
                  <a:srgbClr val="9E292B"/>
                </a:solidFill>
              </a:rPr>
              <a:t> 2018</a:t>
            </a:r>
            <a:r>
              <a:rPr lang="nl-BE" sz="1200" dirty="0" smtClean="0">
                <a:solidFill>
                  <a:srgbClr val="9E292B"/>
                </a:solidFill>
              </a:rPr>
              <a:t>)</a:t>
            </a:r>
            <a:endParaRPr lang="fr-BE" sz="1200" dirty="0">
              <a:solidFill>
                <a:srgbClr val="9E292B"/>
              </a:solidFill>
            </a:endParaRPr>
          </a:p>
        </p:txBody>
      </p:sp>
      <p:sp>
        <p:nvSpPr>
          <p:cNvPr id="29" name="Bent-Up Arrow 28"/>
          <p:cNvSpPr/>
          <p:nvPr/>
        </p:nvSpPr>
        <p:spPr>
          <a:xfrm flipH="1">
            <a:off x="1619672" y="6354975"/>
            <a:ext cx="411460" cy="194538"/>
          </a:xfrm>
          <a:prstGeom prst="bentUpArrow">
            <a:avLst/>
          </a:prstGeom>
          <a:solidFill>
            <a:srgbClr val="8B2D2F"/>
          </a:solidFill>
          <a:ln>
            <a:solidFill>
              <a:srgbClr val="9E29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Rectangle 1"/>
          <p:cNvSpPr/>
          <p:nvPr/>
        </p:nvSpPr>
        <p:spPr>
          <a:xfrm>
            <a:off x="1043608" y="4703657"/>
            <a:ext cx="3528392" cy="13483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43705794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850616"/>
            <a:ext cx="8316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>
                <a:solidFill>
                  <a:srgbClr val="9E292B"/>
                </a:solidFill>
              </a:rPr>
              <a:t>A new </a:t>
            </a:r>
            <a:r>
              <a:rPr lang="nl-BE" dirty="0" err="1" smtClean="0">
                <a:solidFill>
                  <a:srgbClr val="9E292B"/>
                </a:solidFill>
              </a:rPr>
              <a:t>national</a:t>
            </a:r>
            <a:r>
              <a:rPr lang="nl-BE" dirty="0" smtClean="0">
                <a:solidFill>
                  <a:srgbClr val="9E292B"/>
                </a:solidFill>
              </a:rPr>
              <a:t> </a:t>
            </a:r>
            <a:r>
              <a:rPr lang="nl-BE" dirty="0" err="1" smtClean="0">
                <a:solidFill>
                  <a:srgbClr val="9E292B"/>
                </a:solidFill>
              </a:rPr>
              <a:t>geological</a:t>
            </a:r>
            <a:r>
              <a:rPr lang="nl-BE" dirty="0" smtClean="0">
                <a:solidFill>
                  <a:srgbClr val="9E292B"/>
                </a:solidFill>
              </a:rPr>
              <a:t> (GIS) </a:t>
            </a:r>
            <a:r>
              <a:rPr lang="nl-BE" dirty="0" err="1" smtClean="0">
                <a:solidFill>
                  <a:srgbClr val="9E292B"/>
                </a:solidFill>
              </a:rPr>
              <a:t>basemap</a:t>
            </a:r>
            <a:endParaRPr lang="fr-BE" dirty="0">
              <a:solidFill>
                <a:srgbClr val="9E292B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7584" y="1340768"/>
            <a:ext cx="7848872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9E292B"/>
                </a:solidFill>
              </a:rPr>
              <a:t>Update </a:t>
            </a:r>
            <a:r>
              <a:rPr lang="en-US" sz="1400" dirty="0" smtClean="0">
                <a:solidFill>
                  <a:srgbClr val="9E292B"/>
                </a:solidFill>
              </a:rPr>
              <a:t>“static</a:t>
            </a:r>
            <a:r>
              <a:rPr lang="en-US" sz="1400" dirty="0">
                <a:solidFill>
                  <a:srgbClr val="9E292B"/>
                </a:solidFill>
              </a:rPr>
              <a:t>“ national </a:t>
            </a:r>
            <a:r>
              <a:rPr lang="en-US" sz="1400" dirty="0" smtClean="0">
                <a:solidFill>
                  <a:srgbClr val="9E292B"/>
                </a:solidFill>
              </a:rPr>
              <a:t>geologic (Lepersonne, 1974</a:t>
            </a:r>
            <a:r>
              <a:rPr lang="en-US" sz="1400" dirty="0">
                <a:solidFill>
                  <a:srgbClr val="9E292B"/>
                </a:solidFill>
              </a:rPr>
              <a:t>) </a:t>
            </a:r>
            <a:r>
              <a:rPr lang="en-US" sz="1400" dirty="0" smtClean="0">
                <a:solidFill>
                  <a:srgbClr val="9E292B"/>
                </a:solidFill>
              </a:rPr>
              <a:t>and “descriptive” mineral resources (BRGM,1976) maps that were based on pré-1960 data and paradigms using: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9E292B"/>
                </a:solidFill>
              </a:rPr>
              <a:t>present-day </a:t>
            </a:r>
            <a:r>
              <a:rPr lang="en-US" sz="1400" dirty="0">
                <a:solidFill>
                  <a:srgbClr val="9E292B"/>
                </a:solidFill>
              </a:rPr>
              <a:t>geodynamic </a:t>
            </a:r>
            <a:r>
              <a:rPr lang="en-US" sz="1400" dirty="0" smtClean="0">
                <a:solidFill>
                  <a:srgbClr val="9E292B"/>
                </a:solidFill>
              </a:rPr>
              <a:t>and stratigraphic concepts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9E292B"/>
                </a:solidFill>
              </a:rPr>
              <a:t>present-day commodity and deposit-type classifications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9E292B"/>
                </a:solidFill>
              </a:rPr>
              <a:t>(</a:t>
            </a:r>
            <a:r>
              <a:rPr lang="en-US" sz="1400" dirty="0">
                <a:solidFill>
                  <a:srgbClr val="9E292B"/>
                </a:solidFill>
              </a:rPr>
              <a:t>unpublished) works completed since 1974</a:t>
            </a:r>
          </a:p>
          <a:p>
            <a:endParaRPr lang="en-US" sz="500" dirty="0" smtClean="0">
              <a:solidFill>
                <a:srgbClr val="9E292B"/>
              </a:solidFill>
            </a:endParaRPr>
          </a:p>
          <a:p>
            <a:r>
              <a:rPr lang="en-US" sz="1400" dirty="0" smtClean="0">
                <a:solidFill>
                  <a:srgbClr val="9E292B"/>
                </a:solidFill>
              </a:rPr>
              <a:t>In practice: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8878" y="5517232"/>
            <a:ext cx="3191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 dirty="0" err="1" smtClean="0">
                <a:solidFill>
                  <a:srgbClr val="9E292B"/>
                </a:solidFill>
              </a:rPr>
              <a:t>From</a:t>
            </a:r>
            <a:r>
              <a:rPr lang="nl-BE" sz="1200" dirty="0" smtClean="0">
                <a:solidFill>
                  <a:srgbClr val="9E292B"/>
                </a:solidFill>
              </a:rPr>
              <a:t> </a:t>
            </a:r>
            <a:r>
              <a:rPr lang="fr-BE" sz="1200" dirty="0" smtClean="0">
                <a:solidFill>
                  <a:srgbClr val="9E292B"/>
                </a:solidFill>
              </a:rPr>
              <a:t>1974 „</a:t>
            </a:r>
            <a:r>
              <a:rPr lang="fr-BE" sz="1200" dirty="0" err="1" smtClean="0">
                <a:solidFill>
                  <a:srgbClr val="9E292B"/>
                </a:solidFill>
              </a:rPr>
              <a:t>static</a:t>
            </a:r>
            <a:r>
              <a:rPr lang="fr-BE" sz="1200" dirty="0" smtClean="0">
                <a:solidFill>
                  <a:srgbClr val="9E292B"/>
                </a:solidFill>
              </a:rPr>
              <a:t>“ (</a:t>
            </a:r>
            <a:r>
              <a:rPr lang="fr-BE" sz="1200" dirty="0" err="1" smtClean="0">
                <a:solidFill>
                  <a:srgbClr val="9E292B"/>
                </a:solidFill>
              </a:rPr>
              <a:t>geosynclines</a:t>
            </a:r>
            <a:r>
              <a:rPr lang="fr-BE" sz="1200" dirty="0" smtClean="0">
                <a:solidFill>
                  <a:srgbClr val="9E292B"/>
                </a:solidFill>
              </a:rPr>
              <a:t>) </a:t>
            </a:r>
            <a:r>
              <a:rPr lang="fr-BE" sz="1200" dirty="0" err="1" smtClean="0">
                <a:solidFill>
                  <a:srgbClr val="9E292B"/>
                </a:solidFill>
              </a:rPr>
              <a:t>stratigraphy</a:t>
            </a:r>
            <a:r>
              <a:rPr lang="fr-BE" sz="1200" dirty="0" smtClean="0">
                <a:solidFill>
                  <a:srgbClr val="9E292B"/>
                </a:solidFill>
              </a:rPr>
              <a:t> to </a:t>
            </a:r>
            <a:r>
              <a:rPr lang="en-US" sz="1200" dirty="0" smtClean="0">
                <a:solidFill>
                  <a:srgbClr val="9E292B"/>
                </a:solidFill>
              </a:rPr>
              <a:t>present-day </a:t>
            </a:r>
            <a:r>
              <a:rPr lang="en-US" sz="1200" dirty="0">
                <a:solidFill>
                  <a:srgbClr val="9E292B"/>
                </a:solidFill>
              </a:rPr>
              <a:t>concepts </a:t>
            </a:r>
            <a:r>
              <a:rPr lang="en-US" sz="1200" dirty="0" smtClean="0">
                <a:solidFill>
                  <a:srgbClr val="9E292B"/>
                </a:solidFill>
              </a:rPr>
              <a:t>on geodynamics </a:t>
            </a:r>
            <a:r>
              <a:rPr lang="en-US" sz="1200" dirty="0">
                <a:solidFill>
                  <a:srgbClr val="9E292B"/>
                </a:solidFill>
              </a:rPr>
              <a:t>and </a:t>
            </a:r>
            <a:r>
              <a:rPr lang="en-US" sz="1200" dirty="0" smtClean="0">
                <a:solidFill>
                  <a:srgbClr val="9E292B"/>
                </a:solidFill>
              </a:rPr>
              <a:t>stratigraphy</a:t>
            </a:r>
            <a:endParaRPr lang="fr-BE" sz="1200" dirty="0">
              <a:solidFill>
                <a:srgbClr val="9E292B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78" y="3079903"/>
            <a:ext cx="4004501" cy="2423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049" y="4389749"/>
            <a:ext cx="4010787" cy="210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436096" y="3975447"/>
            <a:ext cx="34853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fr-BE" sz="1200" dirty="0" err="1" smtClean="0">
                <a:solidFill>
                  <a:srgbClr val="9E292B"/>
                </a:solidFill>
              </a:rPr>
              <a:t>From</a:t>
            </a:r>
            <a:r>
              <a:rPr lang="fr-BE" sz="1200" dirty="0" smtClean="0">
                <a:solidFill>
                  <a:srgbClr val="9E292B"/>
                </a:solidFill>
              </a:rPr>
              <a:t> 1976 </a:t>
            </a:r>
            <a:r>
              <a:rPr lang="fr-BE" sz="1200" dirty="0">
                <a:solidFill>
                  <a:srgbClr val="9E292B"/>
                </a:solidFill>
              </a:rPr>
              <a:t>„</a:t>
            </a:r>
            <a:r>
              <a:rPr lang="fr-BE" sz="1200" dirty="0" err="1">
                <a:solidFill>
                  <a:srgbClr val="9E292B"/>
                </a:solidFill>
              </a:rPr>
              <a:t>metallurgical</a:t>
            </a:r>
            <a:r>
              <a:rPr lang="fr-BE" sz="1200" dirty="0" smtClean="0">
                <a:solidFill>
                  <a:srgbClr val="9E292B"/>
                </a:solidFill>
              </a:rPr>
              <a:t>“ </a:t>
            </a:r>
            <a:r>
              <a:rPr lang="fr-BE" sz="1200" dirty="0" err="1" smtClean="0">
                <a:solidFill>
                  <a:srgbClr val="9E292B"/>
                </a:solidFill>
              </a:rPr>
              <a:t>commodity</a:t>
            </a:r>
            <a:r>
              <a:rPr lang="fr-BE" sz="1200" dirty="0" smtClean="0">
                <a:solidFill>
                  <a:srgbClr val="9E292B"/>
                </a:solidFill>
              </a:rPr>
              <a:t> listing to </a:t>
            </a:r>
            <a:r>
              <a:rPr lang="en-US" sz="1200" dirty="0">
                <a:solidFill>
                  <a:srgbClr val="9E292B"/>
                </a:solidFill>
              </a:rPr>
              <a:t>present-day </a:t>
            </a:r>
            <a:r>
              <a:rPr lang="en-US" sz="1200" dirty="0" smtClean="0">
                <a:solidFill>
                  <a:srgbClr val="9E292B"/>
                </a:solidFill>
              </a:rPr>
              <a:t>genetic commodity classification</a:t>
            </a:r>
            <a:endParaRPr lang="fr-BE" sz="1200" dirty="0">
              <a:solidFill>
                <a:srgbClr val="9E292B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11091"/>
            <a:ext cx="1094677" cy="3184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6745647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1782662"/>
            <a:ext cx="3887125" cy="2736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123" y="3861047"/>
            <a:ext cx="3986821" cy="2909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055414" y="1825301"/>
            <a:ext cx="3864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400" dirty="0" smtClean="0">
                <a:solidFill>
                  <a:schemeClr val="bg1"/>
                </a:solidFill>
              </a:rPr>
              <a:t>Field survey </a:t>
            </a:r>
            <a:r>
              <a:rPr lang="nl-BE" sz="1400" dirty="0" err="1" smtClean="0">
                <a:solidFill>
                  <a:schemeClr val="bg1"/>
                </a:solidFill>
              </a:rPr>
              <a:t>archives</a:t>
            </a:r>
            <a:endParaRPr lang="fr-BE" sz="14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9750" y="908720"/>
            <a:ext cx="78488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 smtClean="0">
                <a:solidFill>
                  <a:srgbClr val="9E292B"/>
                </a:solidFill>
              </a:rPr>
              <a:t>„</a:t>
            </a:r>
            <a:r>
              <a:rPr lang="en-US" sz="1400" dirty="0">
                <a:solidFill>
                  <a:srgbClr val="9E292B"/>
                </a:solidFill>
              </a:rPr>
              <a:t>static“ national </a:t>
            </a:r>
            <a:r>
              <a:rPr lang="en-US" sz="1400" dirty="0" smtClean="0">
                <a:solidFill>
                  <a:srgbClr val="9E292B"/>
                </a:solidFill>
              </a:rPr>
              <a:t>geologic (Lepersonne, 1974</a:t>
            </a:r>
            <a:r>
              <a:rPr lang="en-US" sz="1400" dirty="0">
                <a:solidFill>
                  <a:srgbClr val="9E292B"/>
                </a:solidFill>
              </a:rPr>
              <a:t>) </a:t>
            </a:r>
            <a:r>
              <a:rPr lang="en-US" sz="1400" dirty="0" smtClean="0">
                <a:solidFill>
                  <a:srgbClr val="9E292B"/>
                </a:solidFill>
              </a:rPr>
              <a:t>and metallogenic (BRGM,1976) maps that were based on pré-1960 paradigms, data ( mineral prospection reports) and techniques (</a:t>
            </a:r>
            <a:r>
              <a:rPr lang="en-US" sz="1400" dirty="0" err="1" smtClean="0">
                <a:solidFill>
                  <a:srgbClr val="9E292B"/>
                </a:solidFill>
              </a:rPr>
              <a:t>photogeology</a:t>
            </a:r>
            <a:r>
              <a:rPr lang="en-US" sz="1400" dirty="0" smtClean="0">
                <a:solidFill>
                  <a:srgbClr val="9E292B"/>
                </a:solidFill>
              </a:rPr>
              <a:t>, early days of geochronology); 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44" y="1556792"/>
            <a:ext cx="3691452" cy="5213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36096" y="1818108"/>
            <a:ext cx="3345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400" dirty="0" smtClean="0">
                <a:solidFill>
                  <a:srgbClr val="9E292B"/>
                </a:solidFill>
              </a:rPr>
              <a:t>Large-</a:t>
            </a:r>
            <a:r>
              <a:rPr lang="nl-BE" sz="1400" dirty="0" err="1" smtClean="0">
                <a:solidFill>
                  <a:srgbClr val="9E292B"/>
                </a:solidFill>
              </a:rPr>
              <a:t>scale</a:t>
            </a:r>
            <a:r>
              <a:rPr lang="nl-BE" sz="1400" dirty="0" smtClean="0">
                <a:solidFill>
                  <a:srgbClr val="9E292B"/>
                </a:solidFill>
              </a:rPr>
              <a:t> </a:t>
            </a:r>
            <a:r>
              <a:rPr lang="nl-BE" sz="1400" dirty="0" err="1" smtClean="0">
                <a:solidFill>
                  <a:srgbClr val="9E292B"/>
                </a:solidFill>
              </a:rPr>
              <a:t>coverage</a:t>
            </a:r>
            <a:r>
              <a:rPr lang="nl-BE" sz="1400" dirty="0" smtClean="0">
                <a:solidFill>
                  <a:srgbClr val="9E292B"/>
                </a:solidFill>
              </a:rPr>
              <a:t> </a:t>
            </a:r>
            <a:r>
              <a:rPr lang="nl-BE" sz="1400" dirty="0" err="1" smtClean="0">
                <a:solidFill>
                  <a:srgbClr val="9E292B"/>
                </a:solidFill>
              </a:rPr>
              <a:t>finished</a:t>
            </a:r>
            <a:r>
              <a:rPr lang="nl-BE" sz="1400" dirty="0" smtClean="0">
                <a:solidFill>
                  <a:srgbClr val="9E292B"/>
                </a:solidFill>
              </a:rPr>
              <a:t> pre 1974</a:t>
            </a:r>
            <a:endParaRPr lang="fr-BE" sz="1400" dirty="0">
              <a:solidFill>
                <a:srgbClr val="9E292B"/>
              </a:solidFill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874" y="0"/>
            <a:ext cx="9882120" cy="6891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874" y="-13804"/>
            <a:ext cx="11599432" cy="7164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502171"/>
            <a:ext cx="8227211" cy="8195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685123" y="6433591"/>
            <a:ext cx="3864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1400" dirty="0" smtClean="0">
                <a:solidFill>
                  <a:schemeClr val="bg1"/>
                </a:solidFill>
              </a:rPr>
              <a:t>Full </a:t>
            </a:r>
            <a:r>
              <a:rPr lang="nl-BE" sz="1400" dirty="0" err="1" smtClean="0">
                <a:solidFill>
                  <a:schemeClr val="bg1"/>
                </a:solidFill>
              </a:rPr>
              <a:t>coverage</a:t>
            </a:r>
            <a:r>
              <a:rPr lang="nl-BE" sz="1400" dirty="0" smtClean="0">
                <a:solidFill>
                  <a:schemeClr val="bg1"/>
                </a:solidFill>
              </a:rPr>
              <a:t> </a:t>
            </a:r>
            <a:r>
              <a:rPr lang="nl-BE" sz="1400" dirty="0" err="1" smtClean="0">
                <a:solidFill>
                  <a:schemeClr val="bg1"/>
                </a:solidFill>
              </a:rPr>
              <a:t>flown</a:t>
            </a:r>
            <a:r>
              <a:rPr lang="nl-BE" sz="1400" dirty="0" smtClean="0">
                <a:solidFill>
                  <a:schemeClr val="bg1"/>
                </a:solidFill>
              </a:rPr>
              <a:t> 1952-1958 (250.000)</a:t>
            </a:r>
            <a:endParaRPr lang="fr-B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01973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D:\My_Pictures\DRC\RDC-geophy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26" y="2852936"/>
            <a:ext cx="3820969" cy="372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27584" y="836712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9E292B"/>
                </a:solidFill>
              </a:rPr>
              <a:t>Update „static“ national </a:t>
            </a:r>
            <a:r>
              <a:rPr lang="en-US" sz="1400" dirty="0" smtClean="0">
                <a:solidFill>
                  <a:srgbClr val="9E292B"/>
                </a:solidFill>
              </a:rPr>
              <a:t>geologic (Lepersonne, 1974</a:t>
            </a:r>
            <a:r>
              <a:rPr lang="en-US" sz="1400" dirty="0">
                <a:solidFill>
                  <a:srgbClr val="9E292B"/>
                </a:solidFill>
              </a:rPr>
              <a:t>) </a:t>
            </a:r>
            <a:r>
              <a:rPr lang="en-US" sz="1400" dirty="0" smtClean="0">
                <a:solidFill>
                  <a:srgbClr val="9E292B"/>
                </a:solidFill>
              </a:rPr>
              <a:t>and metallogenic (BRGM,1976) maps using </a:t>
            </a:r>
            <a:r>
              <a:rPr lang="en-US" sz="1400" dirty="0" smtClean="0">
                <a:solidFill>
                  <a:srgbClr val="FF0000"/>
                </a:solidFill>
              </a:rPr>
              <a:t>(</a:t>
            </a:r>
            <a:r>
              <a:rPr lang="en-US" sz="1400" dirty="0">
                <a:solidFill>
                  <a:srgbClr val="FF0000"/>
                </a:solidFill>
              </a:rPr>
              <a:t>unpublished) works completed since </a:t>
            </a:r>
            <a:r>
              <a:rPr lang="en-US" sz="1400" dirty="0" smtClean="0">
                <a:solidFill>
                  <a:srgbClr val="FF0000"/>
                </a:solidFill>
              </a:rPr>
              <a:t>1974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3078" name="Picture 6" descr="D:\Downloads\Couverture_IRRégulière - copie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00200"/>
            <a:ext cx="3807174" cy="538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69326" y="1385481"/>
            <a:ext cx="374441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 smtClean="0">
                <a:solidFill>
                  <a:srgbClr val="FF0000"/>
                </a:solidFill>
              </a:rPr>
              <a:t>+/- 300 </a:t>
            </a:r>
            <a:r>
              <a:rPr lang="nl-BE" sz="1400" dirty="0" err="1" smtClean="0">
                <a:solidFill>
                  <a:srgbClr val="FF0000"/>
                </a:solidFill>
              </a:rPr>
              <a:t>publications</a:t>
            </a:r>
            <a:r>
              <a:rPr lang="nl-BE" sz="1400" dirty="0" smtClean="0">
                <a:solidFill>
                  <a:srgbClr val="FF0000"/>
                </a:solidFill>
              </a:rPr>
              <a:t> in </a:t>
            </a:r>
            <a:r>
              <a:rPr lang="nl-BE" sz="1400" dirty="0" err="1" smtClean="0">
                <a:solidFill>
                  <a:srgbClr val="FF0000"/>
                </a:solidFill>
              </a:rPr>
              <a:t>int’l</a:t>
            </a:r>
            <a:r>
              <a:rPr lang="nl-BE" sz="1400" dirty="0" smtClean="0">
                <a:solidFill>
                  <a:srgbClr val="FF0000"/>
                </a:solidFill>
              </a:rPr>
              <a:t> </a:t>
            </a:r>
            <a:r>
              <a:rPr lang="nl-BE" sz="1400" dirty="0" err="1" smtClean="0">
                <a:solidFill>
                  <a:srgbClr val="FF0000"/>
                </a:solidFill>
              </a:rPr>
              <a:t>journals</a:t>
            </a:r>
            <a:endParaRPr lang="nl-BE" sz="14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 smtClean="0">
                <a:solidFill>
                  <a:srgbClr val="FF0000"/>
                </a:solidFill>
              </a:rPr>
              <a:t>(</a:t>
            </a:r>
            <a:r>
              <a:rPr lang="nl-BE" sz="1400" dirty="0">
                <a:solidFill>
                  <a:srgbClr val="FF0000"/>
                </a:solidFill>
              </a:rPr>
              <a:t>re)</a:t>
            </a:r>
            <a:r>
              <a:rPr lang="nl-BE" sz="1400" dirty="0" err="1">
                <a:solidFill>
                  <a:srgbClr val="FF0000"/>
                </a:solidFill>
              </a:rPr>
              <a:t>mapped</a:t>
            </a:r>
            <a:r>
              <a:rPr lang="nl-BE" sz="1400" dirty="0">
                <a:solidFill>
                  <a:srgbClr val="FF0000"/>
                </a:solidFill>
              </a:rPr>
              <a:t> </a:t>
            </a:r>
            <a:r>
              <a:rPr lang="nl-BE" sz="1400" dirty="0" err="1">
                <a:solidFill>
                  <a:srgbClr val="FF0000"/>
                </a:solidFill>
              </a:rPr>
              <a:t>areas</a:t>
            </a:r>
            <a:r>
              <a:rPr lang="nl-BE" sz="1400" dirty="0">
                <a:solidFill>
                  <a:srgbClr val="FF0000"/>
                </a:solidFill>
              </a:rPr>
              <a:t> at large </a:t>
            </a:r>
            <a:r>
              <a:rPr lang="nl-BE" sz="1400" dirty="0" err="1">
                <a:solidFill>
                  <a:srgbClr val="FF0000"/>
                </a:solidFill>
              </a:rPr>
              <a:t>scale</a:t>
            </a:r>
            <a:endParaRPr lang="fr-BE" sz="14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 smtClean="0">
                <a:solidFill>
                  <a:srgbClr val="FF0000"/>
                </a:solidFill>
              </a:rPr>
              <a:t>(</a:t>
            </a:r>
            <a:r>
              <a:rPr lang="nl-BE" sz="1400" dirty="0" err="1" smtClean="0">
                <a:solidFill>
                  <a:srgbClr val="FF0000"/>
                </a:solidFill>
              </a:rPr>
              <a:t>airborne</a:t>
            </a:r>
            <a:r>
              <a:rPr lang="nl-BE" sz="1400" dirty="0" smtClean="0">
                <a:solidFill>
                  <a:srgbClr val="FF0000"/>
                </a:solidFill>
              </a:rPr>
              <a:t>) </a:t>
            </a:r>
            <a:r>
              <a:rPr lang="nl-BE" sz="1400" dirty="0" err="1" smtClean="0">
                <a:solidFill>
                  <a:srgbClr val="FF0000"/>
                </a:solidFill>
              </a:rPr>
              <a:t>geophysics</a:t>
            </a:r>
            <a:r>
              <a:rPr lang="nl-BE" sz="1400" dirty="0" smtClean="0">
                <a:solidFill>
                  <a:srgbClr val="FF0000"/>
                </a:solidFill>
              </a:rPr>
              <a:t> (mag </a:t>
            </a:r>
            <a:r>
              <a:rPr lang="nl-BE" sz="1400" dirty="0" err="1" smtClean="0">
                <a:solidFill>
                  <a:srgbClr val="FF0000"/>
                </a:solidFill>
              </a:rPr>
              <a:t>and</a:t>
            </a:r>
            <a:r>
              <a:rPr lang="nl-BE" sz="1400" dirty="0" smtClean="0">
                <a:solidFill>
                  <a:srgbClr val="FF0000"/>
                </a:solidFill>
              </a:rPr>
              <a:t> </a:t>
            </a:r>
            <a:r>
              <a:rPr lang="nl-BE" sz="1400" dirty="0" err="1" smtClean="0">
                <a:solidFill>
                  <a:srgbClr val="FF0000"/>
                </a:solidFill>
              </a:rPr>
              <a:t>gravi</a:t>
            </a:r>
            <a:r>
              <a:rPr lang="nl-BE" sz="1400" dirty="0" smtClean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 err="1" smtClean="0">
                <a:solidFill>
                  <a:srgbClr val="FF0000"/>
                </a:solidFill>
              </a:rPr>
              <a:t>satellite</a:t>
            </a:r>
            <a:r>
              <a:rPr lang="nl-BE" sz="1400" dirty="0" smtClean="0">
                <a:solidFill>
                  <a:srgbClr val="FF0000"/>
                </a:solidFill>
              </a:rPr>
              <a:t> </a:t>
            </a:r>
            <a:r>
              <a:rPr lang="nl-BE" sz="1400" dirty="0" err="1" smtClean="0">
                <a:solidFill>
                  <a:srgbClr val="FF0000"/>
                </a:solidFill>
              </a:rPr>
              <a:t>imagery</a:t>
            </a:r>
            <a:r>
              <a:rPr lang="nl-BE" sz="1400" dirty="0" smtClean="0">
                <a:solidFill>
                  <a:srgbClr val="FF0000"/>
                </a:solidFill>
              </a:rPr>
              <a:t> </a:t>
            </a:r>
            <a:r>
              <a:rPr lang="nl-BE" sz="1400" dirty="0" err="1" smtClean="0">
                <a:solidFill>
                  <a:srgbClr val="FF0000"/>
                </a:solidFill>
              </a:rPr>
              <a:t>and</a:t>
            </a:r>
            <a:r>
              <a:rPr lang="nl-BE" sz="1400" dirty="0" smtClean="0">
                <a:solidFill>
                  <a:srgbClr val="FF0000"/>
                </a:solidFill>
              </a:rPr>
              <a:t> DTM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1400" dirty="0" err="1" smtClean="0">
                <a:solidFill>
                  <a:srgbClr val="FF0000"/>
                </a:solidFill>
              </a:rPr>
              <a:t>updated</a:t>
            </a:r>
            <a:r>
              <a:rPr lang="nl-BE" sz="1400" dirty="0" smtClean="0">
                <a:solidFill>
                  <a:srgbClr val="FF0000"/>
                </a:solidFill>
              </a:rPr>
              <a:t> </a:t>
            </a:r>
            <a:r>
              <a:rPr lang="nl-BE" sz="1400" dirty="0" err="1" smtClean="0">
                <a:solidFill>
                  <a:srgbClr val="FF0000"/>
                </a:solidFill>
              </a:rPr>
              <a:t>inventory</a:t>
            </a:r>
            <a:r>
              <a:rPr lang="nl-BE" sz="1400" dirty="0" smtClean="0">
                <a:solidFill>
                  <a:srgbClr val="FF0000"/>
                </a:solidFill>
              </a:rPr>
              <a:t> or </a:t>
            </a:r>
            <a:r>
              <a:rPr lang="nl-BE" sz="1400" dirty="0" err="1" smtClean="0">
                <a:solidFill>
                  <a:srgbClr val="FF0000"/>
                </a:solidFill>
              </a:rPr>
              <a:t>mineral</a:t>
            </a:r>
            <a:r>
              <a:rPr lang="nl-BE" sz="1400" dirty="0" smtClean="0">
                <a:solidFill>
                  <a:srgbClr val="FF0000"/>
                </a:solidFill>
              </a:rPr>
              <a:t> resources</a:t>
            </a:r>
          </a:p>
        </p:txBody>
      </p:sp>
    </p:spTree>
    <p:extLst>
      <p:ext uri="{BB962C8B-B14F-4D97-AF65-F5344CB8AC3E}">
        <p14:creationId xmlns:p14="http://schemas.microsoft.com/office/powerpoint/2010/main" val="3516784064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y_Pictures\DRC\geodyn-A4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388" y="1525277"/>
            <a:ext cx="3319223" cy="501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27584" y="908720"/>
            <a:ext cx="78488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9E292B"/>
                </a:solidFill>
              </a:rPr>
              <a:t>Update „static“ national </a:t>
            </a:r>
            <a:r>
              <a:rPr lang="en-US" sz="1400" dirty="0" smtClean="0">
                <a:solidFill>
                  <a:srgbClr val="9E292B"/>
                </a:solidFill>
              </a:rPr>
              <a:t>geologic (Lepersonne, 1974</a:t>
            </a:r>
            <a:r>
              <a:rPr lang="en-US" sz="1400" dirty="0">
                <a:solidFill>
                  <a:srgbClr val="9E292B"/>
                </a:solidFill>
              </a:rPr>
              <a:t>) </a:t>
            </a:r>
            <a:r>
              <a:rPr lang="en-US" sz="1400" dirty="0" smtClean="0">
                <a:solidFill>
                  <a:srgbClr val="9E292B"/>
                </a:solidFill>
              </a:rPr>
              <a:t>and metallogenic (BRGM,1976) maps that were based on pré-1960 data and paradigms using </a:t>
            </a:r>
            <a:r>
              <a:rPr lang="en-US" sz="1400" dirty="0" smtClean="0">
                <a:solidFill>
                  <a:srgbClr val="FF0000"/>
                </a:solidFill>
              </a:rPr>
              <a:t>present-day </a:t>
            </a:r>
            <a:r>
              <a:rPr lang="en-US" sz="1400" dirty="0">
                <a:solidFill>
                  <a:srgbClr val="FF0000"/>
                </a:solidFill>
              </a:rPr>
              <a:t>geodynamic </a:t>
            </a:r>
            <a:r>
              <a:rPr lang="en-US" sz="1400" dirty="0" smtClean="0">
                <a:solidFill>
                  <a:srgbClr val="FF0000"/>
                </a:solidFill>
              </a:rPr>
              <a:t>and stratigraphic concepts</a:t>
            </a:r>
          </a:p>
        </p:txBody>
      </p:sp>
      <p:pic>
        <p:nvPicPr>
          <p:cNvPr id="4099" name="Picture 3" descr="D:\My_Pictures\DRC\nlle-strati-RDC-legende-short-1colum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544" y="1464"/>
            <a:ext cx="11345418" cy="3024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My_Pictures\DRC\RDC-strati-A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396152"/>
            <a:ext cx="8136904" cy="1150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62807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08 -1.14649 L -1.15573 -1.146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4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99445E-6 L 0.01979 -1.372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-686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9592" y="908720"/>
            <a:ext cx="784887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rgbClr val="9E292B"/>
                </a:solidFill>
              </a:rPr>
              <a:t>Update </a:t>
            </a:r>
            <a:r>
              <a:rPr lang="en-US" sz="1400" dirty="0" smtClean="0">
                <a:solidFill>
                  <a:srgbClr val="9E292B"/>
                </a:solidFill>
              </a:rPr>
              <a:t>“static</a:t>
            </a:r>
            <a:r>
              <a:rPr lang="en-US" sz="1400" dirty="0">
                <a:solidFill>
                  <a:srgbClr val="9E292B"/>
                </a:solidFill>
              </a:rPr>
              <a:t>“ national </a:t>
            </a:r>
            <a:r>
              <a:rPr lang="en-US" sz="1400" dirty="0" smtClean="0">
                <a:solidFill>
                  <a:srgbClr val="9E292B"/>
                </a:solidFill>
              </a:rPr>
              <a:t>geologic (Lepersonne, 1974</a:t>
            </a:r>
            <a:r>
              <a:rPr lang="en-US" sz="1400" dirty="0">
                <a:solidFill>
                  <a:srgbClr val="9E292B"/>
                </a:solidFill>
              </a:rPr>
              <a:t>) </a:t>
            </a:r>
            <a:r>
              <a:rPr lang="en-US" sz="1400" dirty="0" smtClean="0">
                <a:solidFill>
                  <a:srgbClr val="9E292B"/>
                </a:solidFill>
              </a:rPr>
              <a:t>and “descriptive” mineral resources (BRGM,1976) maps that were based on pré-1960 data and paradigms using: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9E292B"/>
                </a:solidFill>
              </a:rPr>
              <a:t>present-day </a:t>
            </a:r>
            <a:r>
              <a:rPr lang="en-US" sz="1400" dirty="0">
                <a:solidFill>
                  <a:srgbClr val="9E292B"/>
                </a:solidFill>
              </a:rPr>
              <a:t>geodynamic </a:t>
            </a:r>
            <a:r>
              <a:rPr lang="en-US" sz="1400" dirty="0" smtClean="0">
                <a:solidFill>
                  <a:srgbClr val="9E292B"/>
                </a:solidFill>
              </a:rPr>
              <a:t>and stratigraphic concepts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FF0000"/>
                </a:solidFill>
              </a:rPr>
              <a:t>present-day commodity and deposit-type classifications and updated inventories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9E292B"/>
                </a:solidFill>
              </a:rPr>
              <a:t>(</a:t>
            </a:r>
            <a:r>
              <a:rPr lang="en-US" sz="1400" dirty="0">
                <a:solidFill>
                  <a:srgbClr val="9E292B"/>
                </a:solidFill>
              </a:rPr>
              <a:t>unpublished) works completed since </a:t>
            </a:r>
            <a:r>
              <a:rPr lang="en-US" sz="1400" dirty="0" smtClean="0">
                <a:solidFill>
                  <a:srgbClr val="9E292B"/>
                </a:solidFill>
              </a:rPr>
              <a:t>1974</a:t>
            </a:r>
            <a:endParaRPr lang="en-US" sz="1400" dirty="0">
              <a:solidFill>
                <a:srgbClr val="9E292B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5626" y="2144177"/>
            <a:ext cx="50978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nl-BE" sz="1400" dirty="0" smtClean="0">
                <a:solidFill>
                  <a:srgbClr val="8B2D2F"/>
                </a:solidFill>
              </a:rPr>
              <a:t>3000 </a:t>
            </a:r>
            <a:r>
              <a:rPr lang="nl-BE" sz="1400" dirty="0" err="1" smtClean="0">
                <a:solidFill>
                  <a:srgbClr val="8B2D2F"/>
                </a:solidFill>
              </a:rPr>
              <a:t>known</a:t>
            </a:r>
            <a:r>
              <a:rPr lang="nl-BE" sz="1400" dirty="0" smtClean="0">
                <a:solidFill>
                  <a:srgbClr val="8B2D2F"/>
                </a:solidFill>
              </a:rPr>
              <a:t> </a:t>
            </a:r>
            <a:r>
              <a:rPr lang="nl-BE" sz="1400" dirty="0" err="1" smtClean="0">
                <a:solidFill>
                  <a:srgbClr val="8B2D2F"/>
                </a:solidFill>
              </a:rPr>
              <a:t>mineral</a:t>
            </a:r>
            <a:r>
              <a:rPr lang="nl-BE" sz="1400" dirty="0" smtClean="0">
                <a:solidFill>
                  <a:srgbClr val="8B2D2F"/>
                </a:solidFill>
              </a:rPr>
              <a:t> sites </a:t>
            </a:r>
            <a:r>
              <a:rPr lang="nl-BE" sz="1400" dirty="0" err="1" smtClean="0">
                <a:solidFill>
                  <a:srgbClr val="8B2D2F"/>
                </a:solidFill>
              </a:rPr>
              <a:t>described</a:t>
            </a:r>
            <a:r>
              <a:rPr lang="nl-BE" sz="1400" dirty="0" smtClean="0">
                <a:solidFill>
                  <a:srgbClr val="8B2D2F"/>
                </a:solidFill>
              </a:rPr>
              <a:t> </a:t>
            </a:r>
            <a:r>
              <a:rPr lang="nl-BE" sz="1400" dirty="0" err="1" smtClean="0">
                <a:solidFill>
                  <a:srgbClr val="8B2D2F"/>
                </a:solidFill>
              </a:rPr>
              <a:t>from</a:t>
            </a:r>
            <a:r>
              <a:rPr lang="nl-BE" sz="1400" dirty="0" smtClean="0">
                <a:solidFill>
                  <a:srgbClr val="8B2D2F"/>
                </a:solidFill>
              </a:rPr>
              <a:t> </a:t>
            </a:r>
            <a:r>
              <a:rPr lang="nl-BE" sz="1400" dirty="0" err="1" smtClean="0">
                <a:solidFill>
                  <a:srgbClr val="8B2D2F"/>
                </a:solidFill>
              </a:rPr>
              <a:t>estimated</a:t>
            </a:r>
            <a:r>
              <a:rPr lang="nl-BE" sz="1400" dirty="0" smtClean="0">
                <a:solidFill>
                  <a:srgbClr val="8B2D2F"/>
                </a:solidFill>
              </a:rPr>
              <a:t> 10000</a:t>
            </a:r>
          </a:p>
          <a:p>
            <a:pPr marL="285750" indent="-285750">
              <a:buFontTx/>
              <a:buChar char="-"/>
            </a:pPr>
            <a:endParaRPr lang="fr-BE" sz="1400" dirty="0">
              <a:solidFill>
                <a:srgbClr val="8B2D2F"/>
              </a:solidFill>
            </a:endParaRPr>
          </a:p>
        </p:txBody>
      </p:sp>
      <p:pic>
        <p:nvPicPr>
          <p:cNvPr id="6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33" r="36116" b="57030"/>
          <a:stretch>
            <a:fillRect/>
          </a:stretch>
        </p:blipFill>
        <p:spPr bwMode="auto">
          <a:xfrm>
            <a:off x="1354286" y="4077072"/>
            <a:ext cx="6588058" cy="1071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96" r="14516" b="52563"/>
          <a:stretch>
            <a:fillRect/>
          </a:stretch>
        </p:blipFill>
        <p:spPr bwMode="auto">
          <a:xfrm>
            <a:off x="1384390" y="2667397"/>
            <a:ext cx="7057926" cy="1190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9" r="31168" b="56837"/>
          <a:stretch>
            <a:fillRect/>
          </a:stretch>
        </p:blipFill>
        <p:spPr bwMode="auto">
          <a:xfrm>
            <a:off x="1373352" y="5445224"/>
            <a:ext cx="7000897" cy="1249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6444208" y="3563348"/>
            <a:ext cx="1894528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r-FR" sz="1100" dirty="0" err="1">
                <a:latin typeface="Palatino Linotype" pitchFamily="18" charset="0"/>
              </a:rPr>
              <a:t>Partie</a:t>
            </a:r>
            <a:r>
              <a:rPr lang="en-US" altLang="fr-FR" sz="1100" dirty="0">
                <a:latin typeface="Palatino Linotype" pitchFamily="18" charset="0"/>
              </a:rPr>
              <a:t> I</a:t>
            </a:r>
            <a:r>
              <a:rPr lang="en-US" altLang="fr-FR" sz="1100" dirty="0" smtClean="0">
                <a:latin typeface="Palatino Linotype" pitchFamily="18" charset="0"/>
              </a:rPr>
              <a:t>: </a:t>
            </a:r>
            <a:r>
              <a:rPr lang="en-US" altLang="fr-FR" sz="1100" dirty="0" err="1" smtClean="0">
                <a:latin typeface="Palatino Linotype" pitchFamily="18" charset="0"/>
              </a:rPr>
              <a:t>Localisation</a:t>
            </a:r>
            <a:endParaRPr lang="en-US" altLang="fr-FR" sz="1100" dirty="0">
              <a:latin typeface="Palatino Linotype" pitchFamily="18" charset="0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5753525" y="4666347"/>
            <a:ext cx="2188819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r-FR" sz="1100" dirty="0" err="1">
                <a:latin typeface="Palatino Linotype" pitchFamily="18" charset="0"/>
              </a:rPr>
              <a:t>Partie</a:t>
            </a:r>
            <a:r>
              <a:rPr lang="en-US" altLang="fr-FR" sz="1100" dirty="0">
                <a:latin typeface="Palatino Linotype" pitchFamily="18" charset="0"/>
              </a:rPr>
              <a:t> II</a:t>
            </a:r>
            <a:r>
              <a:rPr lang="en-US" altLang="fr-FR" sz="1100" dirty="0" smtClean="0">
                <a:latin typeface="Palatino Linotype" pitchFamily="18" charset="0"/>
              </a:rPr>
              <a:t>: </a:t>
            </a:r>
            <a:r>
              <a:rPr lang="en-US" altLang="fr-FR" sz="1100" dirty="0" err="1" smtClean="0">
                <a:latin typeface="Palatino Linotype" pitchFamily="18" charset="0"/>
              </a:rPr>
              <a:t>Géologie</a:t>
            </a:r>
            <a:r>
              <a:rPr lang="en-US" altLang="fr-FR" sz="1100" dirty="0" smtClean="0">
                <a:latin typeface="Palatino Linotype" pitchFamily="18" charset="0"/>
              </a:rPr>
              <a:t> </a:t>
            </a:r>
            <a:r>
              <a:rPr lang="en-US" altLang="fr-FR" sz="1100" dirty="0" err="1" smtClean="0">
                <a:latin typeface="Palatino Linotype" pitchFamily="18" charset="0"/>
              </a:rPr>
              <a:t>métallogénie</a:t>
            </a:r>
            <a:endParaRPr lang="en-US" altLang="fr-FR" sz="1100" dirty="0">
              <a:latin typeface="Palatino Linotype" pitchFamily="18" charset="0"/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5689397" y="6317418"/>
            <a:ext cx="2684852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fr-FR" sz="1100" dirty="0" err="1">
                <a:latin typeface="Palatino Linotype" pitchFamily="18" charset="0"/>
              </a:rPr>
              <a:t>Partie</a:t>
            </a:r>
            <a:r>
              <a:rPr lang="en-US" altLang="fr-FR" sz="1100" dirty="0">
                <a:latin typeface="Palatino Linotype" pitchFamily="18" charset="0"/>
              </a:rPr>
              <a:t> III</a:t>
            </a:r>
            <a:r>
              <a:rPr lang="en-US" altLang="fr-FR" sz="1100" dirty="0" smtClean="0">
                <a:latin typeface="Palatino Linotype" pitchFamily="18" charset="0"/>
              </a:rPr>
              <a:t>: </a:t>
            </a:r>
            <a:r>
              <a:rPr lang="en-US" altLang="fr-FR" sz="1100" dirty="0" err="1" smtClean="0">
                <a:latin typeface="Palatino Linotype" pitchFamily="18" charset="0"/>
              </a:rPr>
              <a:t>Paramètres</a:t>
            </a:r>
            <a:r>
              <a:rPr lang="en-US" altLang="fr-FR" sz="1100" dirty="0" smtClean="0">
                <a:latin typeface="Palatino Linotype" pitchFamily="18" charset="0"/>
              </a:rPr>
              <a:t> </a:t>
            </a:r>
            <a:r>
              <a:rPr lang="en-US" altLang="fr-FR" sz="1100" dirty="0">
                <a:latin typeface="Palatino Linotype" pitchFamily="18" charset="0"/>
              </a:rPr>
              <a:t>du </a:t>
            </a:r>
            <a:r>
              <a:rPr lang="en-US" altLang="fr-FR" sz="1100" dirty="0" err="1">
                <a:latin typeface="Palatino Linotype" pitchFamily="18" charset="0"/>
              </a:rPr>
              <a:t>gîte</a:t>
            </a:r>
            <a:r>
              <a:rPr lang="en-US" altLang="fr-FR" sz="1100" dirty="0">
                <a:latin typeface="Palatino Linotype" pitchFamily="18" charset="0"/>
              </a:rPr>
              <a:t> </a:t>
            </a:r>
            <a:r>
              <a:rPr lang="en-US" altLang="fr-FR" sz="1100" dirty="0" smtClean="0">
                <a:latin typeface="Palatino Linotype" pitchFamily="18" charset="0"/>
              </a:rPr>
              <a:t>et  </a:t>
            </a:r>
            <a:r>
              <a:rPr lang="en-US" altLang="fr-FR" sz="1100" dirty="0">
                <a:latin typeface="Palatino Linotype" pitchFamily="18" charset="0"/>
              </a:rPr>
              <a:t>“status”</a:t>
            </a:r>
          </a:p>
        </p:txBody>
      </p:sp>
    </p:spTree>
    <p:extLst>
      <p:ext uri="{BB962C8B-B14F-4D97-AF65-F5344CB8AC3E}">
        <p14:creationId xmlns:p14="http://schemas.microsoft.com/office/powerpoint/2010/main" val="97003409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fern.MUSEUM\Desktop\nouvelle-strati_RDC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3016"/>
            <a:ext cx="15443667" cy="1188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Max Documents\Docs en xls\Raamakkoord_cooperatie\PROMINES\jaar_3_15-16\mfern\geol2015_V10-notice\notice geologie 2015_Page_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-13015"/>
            <a:ext cx="4861230" cy="687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" y="-5860032"/>
            <a:ext cx="8480030" cy="5473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4461698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4.3418E-6 L 0.00209 -0.677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33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67783 L -0.60434 -0.0281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30" y="324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4.07407E-6 L 0.03212 0.9553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7" y="4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omines-KMMA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Promines-KMMA</Template>
  <TotalTime>639</TotalTime>
  <Words>560</Words>
  <Application>Microsoft Office PowerPoint</Application>
  <PresentationFormat>On-screen Show (4:3)</PresentationFormat>
  <Paragraphs>88</Paragraphs>
  <Slides>20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Promines-KMMA</vt:lpstr>
      <vt:lpstr>New 1 / 2,5 million scale  Geologic and Mineral Occurrences maps of the Democratic Republic of Congo </vt:lpstr>
      <vt:lpstr>A first result of the  the PROMINES programme  Growth with Governance in the Mineral Sector of the DRC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MRAC - KMMA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Max Fernandez</dc:creator>
  <cp:lastModifiedBy>Max Fernandez</cp:lastModifiedBy>
  <cp:revision>64</cp:revision>
  <dcterms:created xsi:type="dcterms:W3CDTF">2016-08-09T10:17:20Z</dcterms:created>
  <dcterms:modified xsi:type="dcterms:W3CDTF">2017-01-19T10:12:49Z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