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Canva Sans" panose="020B0604020202020204" charset="0"/>
      <p:regular r:id="rId22"/>
    </p:embeddedFont>
    <p:embeddedFont>
      <p:font typeface="Canva Sans Bold" panose="020B0604020202020204" charset="0"/>
      <p:regular r:id="rId23"/>
    </p:embeddedFont>
    <p:embeddedFont>
      <p:font typeface="Fira Sans Bold" panose="020B0803050000020004" pitchFamily="34" charset="0"/>
      <p:regular r:id="rId24"/>
      <p:bold r:id="rId25"/>
    </p:embeddedFont>
    <p:embeddedFont>
      <p:font typeface="Open Sans" panose="020B0606030504020204" pitchFamily="34" charset="0"/>
      <p:regular r:id="rId26"/>
      <p:bold r:id="rId27"/>
      <p:italic r:id="rId28"/>
      <p:boldItalic r:id="rId29"/>
    </p:embeddedFont>
    <p:embeddedFont>
      <p:font typeface="Open Sans Bold" panose="020B0806030504020204" pitchFamily="34" charset="0"/>
      <p:regular r:id="rId30"/>
      <p:bold r:id="rId31"/>
    </p:embeddedFont>
    <p:embeddedFont>
      <p:font typeface="Open Sauce" panose="020B0604020202020204" charset="0"/>
      <p:regular r:id="rId32"/>
    </p:embeddedFont>
    <p:embeddedFont>
      <p:font typeface="Open Sauce Bold" panose="020B0604020202020204" charset="0"/>
      <p:regular r:id="rId33"/>
    </p:embeddedFont>
    <p:embeddedFont>
      <p:font typeface="TT Rounds Condense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383" autoAdjust="0"/>
  </p:normalViewPr>
  <p:slideViewPr>
    <p:cSldViewPr>
      <p:cViewPr varScale="1">
        <p:scale>
          <a:sx n="63" d="100"/>
          <a:sy n="63" d="100"/>
        </p:scale>
        <p:origin x="11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May 1552, one Hendrick Steck stabbed Hans Venstersterre to death during an argument that got out of hand after they had attended a procession here in Uccle. With a severe punishment hanging over his head, Hendrick asked the king for a pardon and remit his punishment.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organized a teaser webinar to introduce the sources and the project, made some publicity via social media (and newsletters of different organisations. To broaden our reach, we partnered with Histories vzw, a Flemish organization that supports heritage volunteers and has a large network of local historians and genealogists. There we can find people that are experienced paleographers able to read centuries old documents. </a:t>
            </a:r>
          </a:p>
          <a:p>
            <a:endParaRPr lang="en-US"/>
          </a:p>
          <a:p>
            <a:endParaRPr lang="en-US"/>
          </a:p>
          <a:p>
            <a:r>
              <a:rPr lang="en-US"/>
              <a:t>partnership with Histories vzw</a:t>
            </a:r>
          </a:p>
          <a:p>
            <a:r>
              <a:rPr lang="en-US"/>
              <a:t>‘teaser webinar’: introduction to the project</a:t>
            </a:r>
          </a:p>
          <a:p>
            <a:r>
              <a:rPr lang="en-US"/>
              <a:t>social media: FB, YouTube</a:t>
            </a:r>
          </a:p>
          <a:p>
            <a:r>
              <a:rPr lang="en-US"/>
              <a:t>Newsletters</a:t>
            </a:r>
          </a:p>
          <a:p>
            <a:r>
              <a:rPr lang="en-US"/>
              <a:t>Eos platform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lower the barrier to participation we wanted people to be able to choose letters of their interest, specifically of </a:t>
            </a:r>
          </a:p>
          <a:p>
            <a:endParaRPr lang="en-US"/>
          </a:p>
          <a:p>
            <a:r>
              <a:rPr lang="en-US"/>
              <a:t>I put up a preliminary database which makes it possible to navigate towards the chosen letter, which was available online on the website of the SA.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Instruction: </a:t>
            </a:r>
          </a:p>
          <a:p>
            <a:r>
              <a:rPr lang="en-US"/>
              <a:t>webinar</a:t>
            </a:r>
          </a:p>
          <a:p>
            <a:r>
              <a:rPr lang="en-US"/>
              <a:t>manual</a:t>
            </a:r>
          </a:p>
          <a:p>
            <a:r>
              <a:rPr lang="en-US"/>
              <a:t>paleography courses</a:t>
            </a:r>
          </a:p>
          <a:p>
            <a:r>
              <a:rPr lang="en-US"/>
              <a:t>survey of letters</a:t>
            </a:r>
          </a:p>
          <a:p>
            <a:r>
              <a:rPr lang="en-US"/>
              <a:t>survey of abbreviations</a:t>
            </a:r>
          </a:p>
          <a:p>
            <a:r>
              <a:rPr lang="en-US"/>
              <a:t>frequent online transcription meetings</a:t>
            </a:r>
          </a:p>
          <a:p>
            <a:r>
              <a:rPr lang="en-US"/>
              <a:t>(short instruction movies)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Besides that</a:t>
            </a:r>
          </a:p>
          <a:p>
            <a:endParaRPr lang="en-US"/>
          </a:p>
          <a:p>
            <a:endParaRPr lang="en-US"/>
          </a:p>
          <a:p>
            <a:r>
              <a:rPr lang="en-US"/>
              <a:t>paleographical skills</a:t>
            </a:r>
          </a:p>
          <a:p>
            <a:endParaRPr lang="en-US"/>
          </a:p>
          <a:p>
            <a:r>
              <a:rPr lang="en-US"/>
              <a:t> insight in scientific process and all that is involved in unlocking historical documents</a:t>
            </a:r>
          </a:p>
          <a:p>
            <a:endParaRPr lang="en-US"/>
          </a:p>
          <a:p>
            <a:r>
              <a:rPr lang="en-US"/>
              <a:t>transfer of knowledge: some more experienced paleographers teached newbies</a:t>
            </a:r>
          </a:p>
          <a:p>
            <a:endParaRPr lang="en-US"/>
          </a:p>
          <a:p>
            <a:r>
              <a:rPr lang="en-US"/>
              <a:t>communities: people gathering to read and transcribe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 going to translate and paraphrase it into English</a:t>
            </a:r>
          </a:p>
          <a:p>
            <a:endParaRPr lang="en-US"/>
          </a:p>
          <a:p>
            <a:endParaRPr lang="en-US"/>
          </a:p>
          <a:p>
            <a:r>
              <a:rPr lang="en-US"/>
              <a:t>I'm already stuck.  </a:t>
            </a:r>
          </a:p>
          <a:p>
            <a:r>
              <a:rPr lang="en-US"/>
              <a:t>A word I can't read. </a:t>
            </a:r>
          </a:p>
          <a:p>
            <a:r>
              <a:rPr lang="en-US"/>
              <a:t>Voila here that word...</a:t>
            </a:r>
          </a:p>
          <a:p>
            <a:endParaRPr lang="en-US"/>
          </a:p>
          <a:p>
            <a:endParaRPr lang="en-US"/>
          </a:p>
          <a:p>
            <a:r>
              <a:rPr lang="en-US"/>
              <a:t>Transcribing is basically just retyping old texts into the plain letters of today. </a:t>
            </a:r>
          </a:p>
          <a:p>
            <a:r>
              <a:rPr lang="en-US"/>
              <a:t>We don't have to understand what it says yet, it's just transcribing literally, letter by letter, in such a way that people who don't know ancient writing can at least read the texts. </a:t>
            </a:r>
          </a:p>
          <a:p>
            <a:r>
              <a:rPr lang="en-US"/>
              <a:t>To allow people to do research on that. </a:t>
            </a:r>
          </a:p>
          <a:p>
            <a:r>
              <a:rPr lang="en-US"/>
              <a:t>It's much easier for those people if it's a readable text right away. </a:t>
            </a:r>
          </a:p>
          <a:p>
            <a:r>
              <a:rPr lang="en-US"/>
              <a:t>Instead of those curls and abbreviations. And all that stuff in it. </a:t>
            </a:r>
          </a:p>
          <a:p>
            <a:r>
              <a:rPr lang="en-US"/>
              <a:t>‘Venerable’. So probably that's venerable.</a:t>
            </a:r>
          </a:p>
          <a:p>
            <a:r>
              <a:rPr lang="en-US"/>
              <a:t>Then their research would take much longer. </a:t>
            </a:r>
          </a:p>
          <a:p>
            <a:endParaRPr lang="en-US"/>
          </a:p>
          <a:p>
            <a:r>
              <a:rPr lang="en-US"/>
              <a:t>The first one I thought: bloody hell, I can't read any of that. There's no way. I'm going to have to ask for help. Because I thought that was something for specialists. Being able to read texts like that. But in the end, we are guided by the project manager and also by Hendrik from Histories, who is also there. </a:t>
            </a:r>
          </a:p>
          <a:p>
            <a:r>
              <a:rPr lang="en-US"/>
              <a:t>We also practice regularly. All together, online.</a:t>
            </a:r>
          </a:p>
          <a:p>
            <a:r>
              <a:rPr lang="en-US"/>
              <a:t>And I must say: there is an enormous amount of patience. And respect. So much so that people who haven't quite got the hang of it yet feel: I am being supported. I have time, it doesn't all have to go very smoothly. I will be able to evolve. And that's what I loved about it. </a:t>
            </a:r>
          </a:p>
          <a:p>
            <a:endParaRPr lang="en-US"/>
          </a:p>
          <a:p>
            <a:endParaRPr lang="en-US"/>
          </a:p>
          <a:p>
            <a:r>
              <a:rPr lang="en-US"/>
              <a:t>You get in touch with the past, but at the level of ordinary people. And that does really interest me. How people lived. What was important to them. It's not just transcribing, it's also interpreting what it says. I do find that fascinating.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copy of the act in which the king granted him that pardon, a so-called pardon letter , is preserved by the State Archives.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Belgian State Archives actually keeps thousands of such pardon files in its stacks, scattered in various archival series.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They are magnificent historical sources because the letter tells the story of the crime, providing a wealth of historical information for different disciplines.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pardon letters were very poorly accessible, but the PARDONS project is changing that by unlocking these files through a database.</a:t>
            </a:r>
          </a:p>
          <a:p>
            <a:endParaRPr lang="en-US"/>
          </a:p>
          <a:p>
            <a:r>
              <a:rPr lang="en-US"/>
              <a:t>Apart from the data and metadata, the full story is also important. That is why we want to provide transcriptions of as many letters as possible, so that the story is not only readable, but also searchable.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even for expert paleographers reading these sources can be hard and time-consuming, and mind-numbing. </a:t>
            </a:r>
          </a:p>
          <a:p>
            <a:endParaRPr lang="en-US"/>
          </a:p>
          <a:p>
            <a:r>
              <a:rPr lang="en-US"/>
              <a:t>Transcribing a couple of thousands files would take a lifetime, so the PARDONS project is also a laboratory for experimenting with handwritten text recognition, a recent and revolutionary innovation which will transform the world of the archives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Transkribus is an AI-powered platform that enables automatic text recognition and the training of proper HTR models, customized to your data.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schematic overview of the workflow</a:t>
            </a:r>
          </a:p>
          <a:p>
            <a:r>
              <a:rPr lang="en-US"/>
              <a:t>most of the white boxes are my job, my responsibility</a:t>
            </a:r>
          </a:p>
          <a:p>
            <a:r>
              <a:rPr lang="en-US"/>
              <a:t>the blue box is what our citizen scientists do and their help is much appreciated</a:t>
            </a:r>
          </a:p>
          <a:p>
            <a:endParaRPr lang="en-US"/>
          </a:p>
          <a:p>
            <a:r>
              <a:rPr lang="en-US"/>
              <a:t>This is where the citizen scientists enter the project, at first on the level of crowdsourcing: they help us with making transcriptions, which serve as ‘ground truth’ for training a model. The more transcriptions, the better the model will perform on documents it has not seen yet.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That is easier said than done. </a:t>
            </a:r>
          </a:p>
          <a:p>
            <a:endParaRPr lang="en-US"/>
          </a:p>
          <a:p>
            <a:r>
              <a:rPr lang="en-US"/>
              <a:t>1.	Difficult paleography: Where to find volunteers? </a:t>
            </a:r>
          </a:p>
          <a:p>
            <a:r>
              <a:rPr lang="en-US"/>
              <a:t>2.	How do you train them? </a:t>
            </a:r>
          </a:p>
          <a:p>
            <a:r>
              <a:rPr lang="en-US"/>
              <a:t>3.	How to organize the workflow of the project?</a:t>
            </a:r>
          </a:p>
          <a:p>
            <a:r>
              <a:rPr lang="en-US"/>
              <a:t>4.	Can we use new technologies or would they deter volunteers from participating? </a:t>
            </a:r>
          </a:p>
          <a:p>
            <a:r>
              <a:rPr lang="en-US"/>
              <a:t>5.	… </a:t>
            </a:r>
          </a:p>
          <a:p>
            <a:r>
              <a:rPr lang="en-US"/>
              <a:t>Challenges: </a:t>
            </a:r>
          </a:p>
          <a:p>
            <a:endParaRPr lang="en-US"/>
          </a:p>
          <a:p>
            <a:r>
              <a:rPr lang="en-US"/>
              <a:t>difficulty level</a:t>
            </a:r>
          </a:p>
          <a:p>
            <a:r>
              <a:rPr lang="en-US"/>
              <a:t>bilingual corpus</a:t>
            </a:r>
          </a:p>
          <a:p>
            <a:r>
              <a:rPr lang="en-US"/>
              <a:t>working remotely</a:t>
            </a:r>
          </a:p>
          <a:p>
            <a:r>
              <a:rPr lang="en-US"/>
              <a:t>no ‘CS infrastructure’ to manage the project</a:t>
            </a:r>
          </a:p>
          <a:p>
            <a:r>
              <a:rPr lang="en-US"/>
              <a:t>new technologies evolving quickly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youtu.be/z1lQur9yGJY" TargetMode="Externa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Freeform 2"/>
          <p:cNvSpPr/>
          <p:nvPr/>
        </p:nvSpPr>
        <p:spPr>
          <a:xfrm rot="3541140">
            <a:off x="734023" y="1900826"/>
            <a:ext cx="21187013" cy="6869136"/>
          </a:xfrm>
          <a:custGeom>
            <a:avLst/>
            <a:gdLst/>
            <a:ahLst/>
            <a:cxnLst/>
            <a:rect l="l" t="t" r="r" b="b"/>
            <a:pathLst>
              <a:path w="21187013" h="6869136">
                <a:moveTo>
                  <a:pt x="0" y="0"/>
                </a:moveTo>
                <a:lnTo>
                  <a:pt x="21187013" y="0"/>
                </a:lnTo>
                <a:lnTo>
                  <a:pt x="21187013" y="6869136"/>
                </a:lnTo>
                <a:lnTo>
                  <a:pt x="0" y="6869136"/>
                </a:lnTo>
                <a:lnTo>
                  <a:pt x="0" y="0"/>
                </a:lnTo>
                <a:close/>
              </a:path>
            </a:pathLst>
          </a:custGeom>
          <a:blipFill>
            <a:blip r:embed="rId2"/>
            <a:stretch>
              <a:fillRect l="-34194" r="-2085" b="-116474"/>
            </a:stretch>
          </a:blipFill>
        </p:spPr>
        <p:txBody>
          <a:bodyPr/>
          <a:lstStyle/>
          <a:p>
            <a:endParaRPr lang="nl-BE"/>
          </a:p>
        </p:txBody>
      </p:sp>
      <p:sp>
        <p:nvSpPr>
          <p:cNvPr id="3" name="Freeform 3"/>
          <p:cNvSpPr/>
          <p:nvPr/>
        </p:nvSpPr>
        <p:spPr>
          <a:xfrm>
            <a:off x="-900315" y="-258369"/>
            <a:ext cx="9905086" cy="12273269"/>
          </a:xfrm>
          <a:custGeom>
            <a:avLst/>
            <a:gdLst/>
            <a:ahLst/>
            <a:cxnLst/>
            <a:rect l="l" t="t" r="r" b="b"/>
            <a:pathLst>
              <a:path w="9905086" h="12273269">
                <a:moveTo>
                  <a:pt x="0" y="0"/>
                </a:moveTo>
                <a:lnTo>
                  <a:pt x="9905086" y="0"/>
                </a:lnTo>
                <a:lnTo>
                  <a:pt x="9905086" y="12273269"/>
                </a:lnTo>
                <a:lnTo>
                  <a:pt x="0" y="12273269"/>
                </a:lnTo>
                <a:lnTo>
                  <a:pt x="0" y="0"/>
                </a:lnTo>
                <a:close/>
              </a:path>
            </a:pathLst>
          </a:custGeom>
          <a:blipFill>
            <a:blip r:embed="rId3"/>
            <a:stretch>
              <a:fillRect l="-41255" t="-11795" r="-48312" b="-2947"/>
            </a:stretch>
          </a:blipFill>
        </p:spPr>
        <p:txBody>
          <a:bodyPr/>
          <a:lstStyle/>
          <a:p>
            <a:endParaRPr lang="nl-BE"/>
          </a:p>
        </p:txBody>
      </p:sp>
      <p:sp>
        <p:nvSpPr>
          <p:cNvPr id="4" name="Freeform 4"/>
          <p:cNvSpPr/>
          <p:nvPr/>
        </p:nvSpPr>
        <p:spPr>
          <a:xfrm>
            <a:off x="6148848" y="-759009"/>
            <a:ext cx="12700367" cy="11914879"/>
          </a:xfrm>
          <a:custGeom>
            <a:avLst/>
            <a:gdLst/>
            <a:ahLst/>
            <a:cxnLst/>
            <a:rect l="l" t="t" r="r" b="b"/>
            <a:pathLst>
              <a:path w="12700367" h="11914879">
                <a:moveTo>
                  <a:pt x="0" y="0"/>
                </a:moveTo>
                <a:lnTo>
                  <a:pt x="12700367" y="0"/>
                </a:lnTo>
                <a:lnTo>
                  <a:pt x="12700367" y="11914879"/>
                </a:lnTo>
                <a:lnTo>
                  <a:pt x="0" y="11914879"/>
                </a:lnTo>
                <a:lnTo>
                  <a:pt x="0" y="0"/>
                </a:lnTo>
                <a:close/>
              </a:path>
            </a:pathLst>
          </a:custGeom>
          <a:blipFill>
            <a:blip r:embed="rId4"/>
            <a:stretch>
              <a:fillRect l="-11629"/>
            </a:stretch>
          </a:blipFill>
        </p:spPr>
        <p:txBody>
          <a:bodyPr/>
          <a:lstStyle/>
          <a:p>
            <a:endParaRPr lang="nl-BE"/>
          </a:p>
        </p:txBody>
      </p:sp>
      <p:sp>
        <p:nvSpPr>
          <p:cNvPr id="5" name="Freeform 5"/>
          <p:cNvSpPr/>
          <p:nvPr/>
        </p:nvSpPr>
        <p:spPr>
          <a:xfrm rot="3660812">
            <a:off x="-2325417" y="4183115"/>
            <a:ext cx="21187013" cy="7166624"/>
          </a:xfrm>
          <a:custGeom>
            <a:avLst/>
            <a:gdLst/>
            <a:ahLst/>
            <a:cxnLst/>
            <a:rect l="l" t="t" r="r" b="b"/>
            <a:pathLst>
              <a:path w="21187013" h="7166624">
                <a:moveTo>
                  <a:pt x="0" y="0"/>
                </a:moveTo>
                <a:lnTo>
                  <a:pt x="21187013" y="0"/>
                </a:lnTo>
                <a:lnTo>
                  <a:pt x="21187013" y="7166623"/>
                </a:lnTo>
                <a:lnTo>
                  <a:pt x="0" y="7166623"/>
                </a:lnTo>
                <a:lnTo>
                  <a:pt x="0" y="0"/>
                </a:lnTo>
                <a:close/>
              </a:path>
            </a:pathLst>
          </a:custGeom>
          <a:blipFill>
            <a:blip r:embed="rId2"/>
            <a:stretch>
              <a:fillRect l="-30824" t="-87353" b="-11828"/>
            </a:stretch>
          </a:blipFill>
        </p:spPr>
        <p:txBody>
          <a:bodyPr/>
          <a:lstStyle/>
          <a:p>
            <a:endParaRPr lang="nl-BE"/>
          </a:p>
        </p:txBody>
      </p:sp>
      <p:sp>
        <p:nvSpPr>
          <p:cNvPr id="6" name="Freeform 6"/>
          <p:cNvSpPr/>
          <p:nvPr/>
        </p:nvSpPr>
        <p:spPr>
          <a:xfrm>
            <a:off x="-1857368" y="8278094"/>
            <a:ext cx="23310434" cy="47625"/>
          </a:xfrm>
          <a:custGeom>
            <a:avLst/>
            <a:gdLst/>
            <a:ahLst/>
            <a:cxnLst/>
            <a:rect l="l" t="t" r="r" b="b"/>
            <a:pathLst>
              <a:path w="23310434" h="47625">
                <a:moveTo>
                  <a:pt x="0" y="0"/>
                </a:moveTo>
                <a:lnTo>
                  <a:pt x="23310434" y="0"/>
                </a:lnTo>
                <a:lnTo>
                  <a:pt x="23310434" y="47625"/>
                </a:lnTo>
                <a:lnTo>
                  <a:pt x="0" y="47625"/>
                </a:lnTo>
                <a:lnTo>
                  <a:pt x="0" y="0"/>
                </a:lnTo>
                <a:close/>
              </a:path>
            </a:pathLst>
          </a:custGeom>
          <a:blipFill>
            <a:blip r:embed="rId2"/>
            <a:stretch>
              <a:fillRect l="-57636" t="-37031614" b="-2603854"/>
            </a:stretch>
          </a:blipFill>
        </p:spPr>
        <p:txBody>
          <a:bodyPr/>
          <a:lstStyle/>
          <a:p>
            <a:endParaRPr lang="nl-BE"/>
          </a:p>
        </p:txBody>
      </p:sp>
      <p:sp>
        <p:nvSpPr>
          <p:cNvPr id="7" name="Freeform 7"/>
          <p:cNvSpPr/>
          <p:nvPr/>
        </p:nvSpPr>
        <p:spPr>
          <a:xfrm rot="-7190754">
            <a:off x="872329" y="800035"/>
            <a:ext cx="21187013" cy="8638080"/>
          </a:xfrm>
          <a:custGeom>
            <a:avLst/>
            <a:gdLst/>
            <a:ahLst/>
            <a:cxnLst/>
            <a:rect l="l" t="t" r="r" b="b"/>
            <a:pathLst>
              <a:path w="21187013" h="8638080">
                <a:moveTo>
                  <a:pt x="0" y="0"/>
                </a:moveTo>
                <a:lnTo>
                  <a:pt x="21187013" y="0"/>
                </a:lnTo>
                <a:lnTo>
                  <a:pt x="21187013" y="8638080"/>
                </a:lnTo>
                <a:lnTo>
                  <a:pt x="0" y="8638080"/>
                </a:lnTo>
                <a:lnTo>
                  <a:pt x="0" y="0"/>
                </a:lnTo>
                <a:close/>
              </a:path>
            </a:pathLst>
          </a:custGeom>
          <a:blipFill>
            <a:blip r:embed="rId5"/>
            <a:stretch>
              <a:fillRect l="-37114" t="-78114" r="-3891"/>
            </a:stretch>
          </a:blipFill>
        </p:spPr>
        <p:txBody>
          <a:bodyPr/>
          <a:lstStyle/>
          <a:p>
            <a:endParaRPr lang="nl-BE"/>
          </a:p>
        </p:txBody>
      </p:sp>
      <p:sp>
        <p:nvSpPr>
          <p:cNvPr id="8" name="Freeform 8"/>
          <p:cNvSpPr/>
          <p:nvPr/>
        </p:nvSpPr>
        <p:spPr>
          <a:xfrm>
            <a:off x="7822023" y="2926270"/>
            <a:ext cx="11631943" cy="82296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6"/>
            <a:stretch>
              <a:fillRect/>
            </a:stretch>
          </a:blipFill>
        </p:spPr>
        <p:txBody>
          <a:bodyPr/>
          <a:lstStyle/>
          <a:p>
            <a:endParaRPr lang="nl-BE"/>
          </a:p>
        </p:txBody>
      </p:sp>
      <p:sp>
        <p:nvSpPr>
          <p:cNvPr id="9" name="Freeform 9"/>
          <p:cNvSpPr/>
          <p:nvPr/>
        </p:nvSpPr>
        <p:spPr>
          <a:xfrm>
            <a:off x="4534242" y="7640267"/>
            <a:ext cx="14452462" cy="2646733"/>
          </a:xfrm>
          <a:custGeom>
            <a:avLst/>
            <a:gdLst/>
            <a:ahLst/>
            <a:cxnLst/>
            <a:rect l="l" t="t" r="r" b="b"/>
            <a:pathLst>
              <a:path w="14452462" h="2646733">
                <a:moveTo>
                  <a:pt x="0" y="0"/>
                </a:moveTo>
                <a:lnTo>
                  <a:pt x="14452462" y="0"/>
                </a:lnTo>
                <a:lnTo>
                  <a:pt x="14452462" y="2646733"/>
                </a:lnTo>
                <a:lnTo>
                  <a:pt x="0" y="2646733"/>
                </a:lnTo>
                <a:lnTo>
                  <a:pt x="0" y="0"/>
                </a:lnTo>
                <a:close/>
              </a:path>
            </a:pathLst>
          </a:custGeom>
          <a:blipFill>
            <a:blip r:embed="rId7"/>
            <a:stretch>
              <a:fillRect/>
            </a:stretch>
          </a:blipFill>
        </p:spPr>
        <p:txBody>
          <a:bodyPr/>
          <a:lstStyle/>
          <a:p>
            <a:endParaRPr lang="nl-BE"/>
          </a:p>
        </p:txBody>
      </p:sp>
      <p:sp>
        <p:nvSpPr>
          <p:cNvPr id="10" name="Freeform 10"/>
          <p:cNvSpPr/>
          <p:nvPr/>
        </p:nvSpPr>
        <p:spPr>
          <a:xfrm>
            <a:off x="-159978" y="9258300"/>
            <a:ext cx="4694220" cy="1200472"/>
          </a:xfrm>
          <a:custGeom>
            <a:avLst/>
            <a:gdLst/>
            <a:ahLst/>
            <a:cxnLst/>
            <a:rect l="l" t="t" r="r" b="b"/>
            <a:pathLst>
              <a:path w="4694220" h="1200472">
                <a:moveTo>
                  <a:pt x="0" y="0"/>
                </a:moveTo>
                <a:lnTo>
                  <a:pt x="4694220" y="0"/>
                </a:lnTo>
                <a:lnTo>
                  <a:pt x="4694220" y="1200472"/>
                </a:lnTo>
                <a:lnTo>
                  <a:pt x="0" y="1200472"/>
                </a:lnTo>
                <a:lnTo>
                  <a:pt x="0" y="0"/>
                </a:lnTo>
                <a:close/>
              </a:path>
            </a:pathLst>
          </a:custGeom>
          <a:blipFill>
            <a:blip r:embed="rId8"/>
            <a:stretch>
              <a:fillRect t="-338437" r="-60188" b="-36311"/>
            </a:stretch>
          </a:blipFill>
        </p:spPr>
        <p:txBody>
          <a:bodyPr/>
          <a:lstStyle/>
          <a:p>
            <a:endParaRPr lang="nl-BE"/>
          </a:p>
        </p:txBody>
      </p:sp>
      <p:sp>
        <p:nvSpPr>
          <p:cNvPr id="11" name="Freeform 11"/>
          <p:cNvSpPr/>
          <p:nvPr/>
        </p:nvSpPr>
        <p:spPr>
          <a:xfrm>
            <a:off x="-1538206" y="5143500"/>
            <a:ext cx="8644944" cy="5802274"/>
          </a:xfrm>
          <a:custGeom>
            <a:avLst/>
            <a:gdLst/>
            <a:ahLst/>
            <a:cxnLst/>
            <a:rect l="l" t="t" r="r" b="b"/>
            <a:pathLst>
              <a:path w="8644944" h="5802274">
                <a:moveTo>
                  <a:pt x="0" y="0"/>
                </a:moveTo>
                <a:lnTo>
                  <a:pt x="8644944" y="0"/>
                </a:lnTo>
                <a:lnTo>
                  <a:pt x="8644944" y="5802274"/>
                </a:lnTo>
                <a:lnTo>
                  <a:pt x="0" y="5802274"/>
                </a:lnTo>
                <a:lnTo>
                  <a:pt x="0" y="0"/>
                </a:lnTo>
                <a:close/>
              </a:path>
            </a:pathLst>
          </a:custGeom>
          <a:blipFill>
            <a:blip r:embed="rId9"/>
            <a:stretch>
              <a:fillRect l="-6233" t="-64306" r="-48993" b="-10982"/>
            </a:stretch>
          </a:blipFill>
        </p:spPr>
        <p:txBody>
          <a:bodyPr/>
          <a:lstStyle/>
          <a:p>
            <a:endParaRPr lang="nl-BE"/>
          </a:p>
        </p:txBody>
      </p:sp>
      <p:sp>
        <p:nvSpPr>
          <p:cNvPr id="12" name="TextBox 12"/>
          <p:cNvSpPr txBox="1"/>
          <p:nvPr/>
        </p:nvSpPr>
        <p:spPr>
          <a:xfrm>
            <a:off x="3078444" y="3807996"/>
            <a:ext cx="8492890" cy="1047750"/>
          </a:xfrm>
          <a:prstGeom prst="rect">
            <a:avLst/>
          </a:prstGeom>
        </p:spPr>
        <p:txBody>
          <a:bodyPr lIns="0" tIns="0" rIns="0" bIns="0" rtlCol="0" anchor="t">
            <a:spAutoFit/>
          </a:bodyPr>
          <a:lstStyle/>
          <a:p>
            <a:pPr algn="ctr">
              <a:lnSpc>
                <a:spcPts val="4200"/>
              </a:lnSpc>
            </a:pPr>
            <a:r>
              <a:rPr lang="en-US" sz="3000">
                <a:solidFill>
                  <a:srgbClr val="000000"/>
                </a:solidFill>
                <a:latin typeface="Canva Sans"/>
              </a:rPr>
              <a:t>dr. Gert Gielis - </a:t>
            </a:r>
          </a:p>
          <a:p>
            <a:pPr algn="ctr">
              <a:lnSpc>
                <a:spcPts val="4200"/>
              </a:lnSpc>
            </a:pPr>
            <a:r>
              <a:rPr lang="en-US" sz="3000">
                <a:solidFill>
                  <a:srgbClr val="000000"/>
                </a:solidFill>
                <a:latin typeface="Canva Sans"/>
              </a:rPr>
              <a:t>State Archives Belgium</a:t>
            </a:r>
          </a:p>
        </p:txBody>
      </p:sp>
      <p:sp>
        <p:nvSpPr>
          <p:cNvPr id="13" name="TextBox 13"/>
          <p:cNvSpPr txBox="1"/>
          <p:nvPr/>
        </p:nvSpPr>
        <p:spPr>
          <a:xfrm>
            <a:off x="1473398" y="2064478"/>
            <a:ext cx="11981266" cy="1378444"/>
          </a:xfrm>
          <a:prstGeom prst="rect">
            <a:avLst/>
          </a:prstGeom>
        </p:spPr>
        <p:txBody>
          <a:bodyPr lIns="0" tIns="0" rIns="0" bIns="0" rtlCol="0" anchor="t">
            <a:spAutoFit/>
          </a:bodyPr>
          <a:lstStyle/>
          <a:p>
            <a:pPr algn="ctr">
              <a:lnSpc>
                <a:spcPts val="5525"/>
              </a:lnSpc>
            </a:pPr>
            <a:r>
              <a:rPr lang="en-US" sz="3946">
                <a:solidFill>
                  <a:srgbClr val="000000"/>
                </a:solidFill>
                <a:latin typeface="Canva Sans Bold"/>
              </a:rPr>
              <a:t>Citizen scientists </a:t>
            </a:r>
          </a:p>
          <a:p>
            <a:pPr algn="ctr">
              <a:lnSpc>
                <a:spcPts val="5525"/>
              </a:lnSpc>
            </a:pPr>
            <a:r>
              <a:rPr lang="en-US" sz="3946">
                <a:solidFill>
                  <a:srgbClr val="000000"/>
                </a:solidFill>
                <a:latin typeface="Canva Sans Bold"/>
              </a:rPr>
              <a:t>and innovation in the archive</a:t>
            </a:r>
          </a:p>
        </p:txBody>
      </p:sp>
      <p:sp>
        <p:nvSpPr>
          <p:cNvPr id="14" name="TextBox 14"/>
          <p:cNvSpPr txBox="1"/>
          <p:nvPr/>
        </p:nvSpPr>
        <p:spPr>
          <a:xfrm>
            <a:off x="1708043" y="1128147"/>
            <a:ext cx="11233692" cy="854476"/>
          </a:xfrm>
          <a:prstGeom prst="rect">
            <a:avLst/>
          </a:prstGeom>
        </p:spPr>
        <p:txBody>
          <a:bodyPr lIns="0" tIns="0" rIns="0" bIns="0" rtlCol="0" anchor="t">
            <a:spAutoFit/>
          </a:bodyPr>
          <a:lstStyle/>
          <a:p>
            <a:pPr algn="ctr">
              <a:lnSpc>
                <a:spcPts val="6977"/>
              </a:lnSpc>
            </a:pPr>
            <a:r>
              <a:rPr lang="en-US" sz="4984">
                <a:solidFill>
                  <a:srgbClr val="000000"/>
                </a:solidFill>
                <a:latin typeface="Canva Sans Bold"/>
              </a:rPr>
              <a:t>Crowdsourcing stories of violence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grpSp>
        <p:nvGrpSpPr>
          <p:cNvPr id="2" name="Group 2"/>
          <p:cNvGrpSpPr/>
          <p:nvPr/>
        </p:nvGrpSpPr>
        <p:grpSpPr>
          <a:xfrm>
            <a:off x="10783015" y="2932815"/>
            <a:ext cx="383469" cy="429828"/>
            <a:chOff x="0" y="0"/>
            <a:chExt cx="511292" cy="573104"/>
          </a:xfrm>
        </p:grpSpPr>
        <p:grpSp>
          <p:nvGrpSpPr>
            <p:cNvPr id="3" name="Group 3"/>
            <p:cNvGrpSpPr/>
            <p:nvPr/>
          </p:nvGrpSpPr>
          <p:grpSpPr>
            <a:xfrm rot="-10800000">
              <a:off x="0" y="0"/>
              <a:ext cx="511292" cy="573104"/>
              <a:chOff x="0" y="0"/>
              <a:chExt cx="5665130" cy="6350000"/>
            </a:xfrm>
          </p:grpSpPr>
          <p:sp>
            <p:nvSpPr>
              <p:cNvPr id="4" name="Freeform 4"/>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011A1A"/>
              </a:solidFill>
            </p:spPr>
            <p:txBody>
              <a:bodyPr/>
              <a:lstStyle/>
              <a:p>
                <a:endParaRPr lang="nl-BE"/>
              </a:p>
            </p:txBody>
          </p:sp>
        </p:grpSp>
        <p:grpSp>
          <p:nvGrpSpPr>
            <p:cNvPr id="5" name="Group 5"/>
            <p:cNvGrpSpPr/>
            <p:nvPr/>
          </p:nvGrpSpPr>
          <p:grpSpPr>
            <a:xfrm rot="-10800000">
              <a:off x="187670" y="210358"/>
              <a:ext cx="135952" cy="152387"/>
              <a:chOff x="0" y="0"/>
              <a:chExt cx="5665130" cy="6350000"/>
            </a:xfrm>
          </p:grpSpPr>
          <p:sp>
            <p:nvSpPr>
              <p:cNvPr id="6" name="Freeform 6"/>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2B4141"/>
              </a:solidFill>
            </p:spPr>
            <p:txBody>
              <a:bodyPr/>
              <a:lstStyle/>
              <a:p>
                <a:endParaRPr lang="nl-BE"/>
              </a:p>
            </p:txBody>
          </p:sp>
        </p:grpSp>
      </p:grpSp>
      <p:grpSp>
        <p:nvGrpSpPr>
          <p:cNvPr id="7" name="Group 7"/>
          <p:cNvGrpSpPr/>
          <p:nvPr/>
        </p:nvGrpSpPr>
        <p:grpSpPr>
          <a:xfrm>
            <a:off x="10783015" y="4026513"/>
            <a:ext cx="383469" cy="429828"/>
            <a:chOff x="0" y="0"/>
            <a:chExt cx="511292" cy="573104"/>
          </a:xfrm>
        </p:grpSpPr>
        <p:grpSp>
          <p:nvGrpSpPr>
            <p:cNvPr id="8" name="Group 8"/>
            <p:cNvGrpSpPr/>
            <p:nvPr/>
          </p:nvGrpSpPr>
          <p:grpSpPr>
            <a:xfrm rot="-10800000">
              <a:off x="0" y="0"/>
              <a:ext cx="511292" cy="573104"/>
              <a:chOff x="0" y="0"/>
              <a:chExt cx="5665130" cy="6350000"/>
            </a:xfrm>
          </p:grpSpPr>
          <p:sp>
            <p:nvSpPr>
              <p:cNvPr id="9" name="Freeform 9"/>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011A1A"/>
              </a:solidFill>
            </p:spPr>
            <p:txBody>
              <a:bodyPr/>
              <a:lstStyle/>
              <a:p>
                <a:endParaRPr lang="nl-BE"/>
              </a:p>
            </p:txBody>
          </p:sp>
        </p:grpSp>
        <p:grpSp>
          <p:nvGrpSpPr>
            <p:cNvPr id="10" name="Group 10"/>
            <p:cNvGrpSpPr/>
            <p:nvPr/>
          </p:nvGrpSpPr>
          <p:grpSpPr>
            <a:xfrm rot="-10800000">
              <a:off x="187670" y="210358"/>
              <a:ext cx="135952" cy="152387"/>
              <a:chOff x="0" y="0"/>
              <a:chExt cx="5665130" cy="6350000"/>
            </a:xfrm>
          </p:grpSpPr>
          <p:sp>
            <p:nvSpPr>
              <p:cNvPr id="11" name="Freeform 11"/>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2B4141"/>
              </a:solidFill>
            </p:spPr>
            <p:txBody>
              <a:bodyPr/>
              <a:lstStyle/>
              <a:p>
                <a:endParaRPr lang="nl-BE"/>
              </a:p>
            </p:txBody>
          </p:sp>
        </p:grpSp>
      </p:grpSp>
      <p:grpSp>
        <p:nvGrpSpPr>
          <p:cNvPr id="12" name="Group 12"/>
          <p:cNvGrpSpPr/>
          <p:nvPr/>
        </p:nvGrpSpPr>
        <p:grpSpPr>
          <a:xfrm>
            <a:off x="10783015" y="5120211"/>
            <a:ext cx="383469" cy="429828"/>
            <a:chOff x="0" y="0"/>
            <a:chExt cx="511292" cy="573104"/>
          </a:xfrm>
        </p:grpSpPr>
        <p:grpSp>
          <p:nvGrpSpPr>
            <p:cNvPr id="13" name="Group 13"/>
            <p:cNvGrpSpPr/>
            <p:nvPr/>
          </p:nvGrpSpPr>
          <p:grpSpPr>
            <a:xfrm rot="-10800000">
              <a:off x="0" y="0"/>
              <a:ext cx="511292" cy="573104"/>
              <a:chOff x="0" y="0"/>
              <a:chExt cx="5665130" cy="6350000"/>
            </a:xfrm>
          </p:grpSpPr>
          <p:sp>
            <p:nvSpPr>
              <p:cNvPr id="14" name="Freeform 14"/>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011A1A"/>
              </a:solidFill>
            </p:spPr>
            <p:txBody>
              <a:bodyPr/>
              <a:lstStyle/>
              <a:p>
                <a:endParaRPr lang="nl-BE"/>
              </a:p>
            </p:txBody>
          </p:sp>
        </p:grpSp>
        <p:grpSp>
          <p:nvGrpSpPr>
            <p:cNvPr id="15" name="Group 15"/>
            <p:cNvGrpSpPr/>
            <p:nvPr/>
          </p:nvGrpSpPr>
          <p:grpSpPr>
            <a:xfrm rot="-10800000">
              <a:off x="187670" y="210358"/>
              <a:ext cx="135952" cy="152387"/>
              <a:chOff x="0" y="0"/>
              <a:chExt cx="5665130" cy="6350000"/>
            </a:xfrm>
          </p:grpSpPr>
          <p:sp>
            <p:nvSpPr>
              <p:cNvPr id="16" name="Freeform 16"/>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2B4141"/>
              </a:solidFill>
            </p:spPr>
            <p:txBody>
              <a:bodyPr/>
              <a:lstStyle/>
              <a:p>
                <a:endParaRPr lang="nl-BE"/>
              </a:p>
            </p:txBody>
          </p:sp>
        </p:grpSp>
      </p:grpSp>
      <p:grpSp>
        <p:nvGrpSpPr>
          <p:cNvPr id="17" name="Group 17"/>
          <p:cNvGrpSpPr/>
          <p:nvPr/>
        </p:nvGrpSpPr>
        <p:grpSpPr>
          <a:xfrm>
            <a:off x="10783015" y="6213909"/>
            <a:ext cx="383469" cy="429828"/>
            <a:chOff x="0" y="0"/>
            <a:chExt cx="511292" cy="573104"/>
          </a:xfrm>
        </p:grpSpPr>
        <p:grpSp>
          <p:nvGrpSpPr>
            <p:cNvPr id="18" name="Group 18"/>
            <p:cNvGrpSpPr/>
            <p:nvPr/>
          </p:nvGrpSpPr>
          <p:grpSpPr>
            <a:xfrm rot="-10800000">
              <a:off x="0" y="0"/>
              <a:ext cx="511292" cy="573104"/>
              <a:chOff x="0" y="0"/>
              <a:chExt cx="5665130" cy="6350000"/>
            </a:xfrm>
          </p:grpSpPr>
          <p:sp>
            <p:nvSpPr>
              <p:cNvPr id="19" name="Freeform 19"/>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011A1A"/>
              </a:solidFill>
            </p:spPr>
            <p:txBody>
              <a:bodyPr/>
              <a:lstStyle/>
              <a:p>
                <a:endParaRPr lang="nl-BE"/>
              </a:p>
            </p:txBody>
          </p:sp>
        </p:grpSp>
        <p:grpSp>
          <p:nvGrpSpPr>
            <p:cNvPr id="20" name="Group 20"/>
            <p:cNvGrpSpPr/>
            <p:nvPr/>
          </p:nvGrpSpPr>
          <p:grpSpPr>
            <a:xfrm rot="-10800000">
              <a:off x="187670" y="210358"/>
              <a:ext cx="135952" cy="152387"/>
              <a:chOff x="0" y="0"/>
              <a:chExt cx="5665130" cy="6350000"/>
            </a:xfrm>
          </p:grpSpPr>
          <p:sp>
            <p:nvSpPr>
              <p:cNvPr id="21" name="Freeform 21"/>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2B4141"/>
              </a:solidFill>
            </p:spPr>
            <p:txBody>
              <a:bodyPr/>
              <a:lstStyle/>
              <a:p>
                <a:endParaRPr lang="nl-BE"/>
              </a:p>
            </p:txBody>
          </p:sp>
        </p:grpSp>
      </p:grpSp>
      <p:grpSp>
        <p:nvGrpSpPr>
          <p:cNvPr id="22" name="Group 22"/>
          <p:cNvGrpSpPr/>
          <p:nvPr/>
        </p:nvGrpSpPr>
        <p:grpSpPr>
          <a:xfrm>
            <a:off x="0" y="0"/>
            <a:ext cx="9144000" cy="10287000"/>
            <a:chOff x="0" y="0"/>
            <a:chExt cx="12192000" cy="13716000"/>
          </a:xfrm>
        </p:grpSpPr>
        <p:pic>
          <p:nvPicPr>
            <p:cNvPr id="23" name="Picture 23"/>
            <p:cNvPicPr>
              <a:picLocks noChangeAspect="1"/>
            </p:cNvPicPr>
            <p:nvPr/>
          </p:nvPicPr>
          <p:blipFill>
            <a:blip r:embed="rId3"/>
            <a:srcRect l="16666" r="16666"/>
            <a:stretch>
              <a:fillRect/>
            </a:stretch>
          </p:blipFill>
          <p:spPr>
            <a:xfrm>
              <a:off x="0" y="0"/>
              <a:ext cx="12192000" cy="13716000"/>
            </a:xfrm>
            <a:prstGeom prst="rect">
              <a:avLst/>
            </a:prstGeom>
          </p:spPr>
        </p:pic>
      </p:grpSp>
      <p:sp>
        <p:nvSpPr>
          <p:cNvPr id="24" name="TextBox 24"/>
          <p:cNvSpPr txBox="1"/>
          <p:nvPr/>
        </p:nvSpPr>
        <p:spPr>
          <a:xfrm>
            <a:off x="709224" y="2432479"/>
            <a:ext cx="7060223" cy="1254760"/>
          </a:xfrm>
          <a:prstGeom prst="rect">
            <a:avLst/>
          </a:prstGeom>
        </p:spPr>
        <p:txBody>
          <a:bodyPr lIns="0" tIns="0" rIns="0" bIns="0" rtlCol="0" anchor="t">
            <a:spAutoFit/>
          </a:bodyPr>
          <a:lstStyle/>
          <a:p>
            <a:pPr marL="0" lvl="0" indent="0" algn="l">
              <a:lnSpc>
                <a:spcPts val="9679"/>
              </a:lnSpc>
            </a:pPr>
            <a:r>
              <a:rPr lang="en-US" sz="8799" spc="-175">
                <a:solidFill>
                  <a:srgbClr val="152B2B"/>
                </a:solidFill>
                <a:latin typeface="Open Sans Bold"/>
              </a:rPr>
              <a:t>Challenges</a:t>
            </a:r>
          </a:p>
        </p:txBody>
      </p:sp>
      <p:sp>
        <p:nvSpPr>
          <p:cNvPr id="25" name="TextBox 25"/>
          <p:cNvSpPr txBox="1"/>
          <p:nvPr/>
        </p:nvSpPr>
        <p:spPr>
          <a:xfrm>
            <a:off x="11906075" y="2705578"/>
            <a:ext cx="5084832" cy="556162"/>
          </a:xfrm>
          <a:prstGeom prst="rect">
            <a:avLst/>
          </a:prstGeom>
        </p:spPr>
        <p:txBody>
          <a:bodyPr lIns="0" tIns="0" rIns="0" bIns="0" rtlCol="0" anchor="t">
            <a:spAutoFit/>
          </a:bodyPr>
          <a:lstStyle/>
          <a:p>
            <a:pPr marL="0" lvl="0" indent="0" algn="just">
              <a:lnSpc>
                <a:spcPts val="4520"/>
              </a:lnSpc>
            </a:pPr>
            <a:r>
              <a:rPr lang="en-US" sz="3228">
                <a:solidFill>
                  <a:srgbClr val="FFFFFF"/>
                </a:solidFill>
                <a:latin typeface="Open Sans"/>
              </a:rPr>
              <a:t>Where to find volunteers?</a:t>
            </a:r>
          </a:p>
        </p:txBody>
      </p:sp>
      <p:sp>
        <p:nvSpPr>
          <p:cNvPr id="26" name="TextBox 26"/>
          <p:cNvSpPr txBox="1"/>
          <p:nvPr/>
        </p:nvSpPr>
        <p:spPr>
          <a:xfrm>
            <a:off x="11906075" y="3852934"/>
            <a:ext cx="5084832" cy="556162"/>
          </a:xfrm>
          <a:prstGeom prst="rect">
            <a:avLst/>
          </a:prstGeom>
        </p:spPr>
        <p:txBody>
          <a:bodyPr lIns="0" tIns="0" rIns="0" bIns="0" rtlCol="0" anchor="t">
            <a:spAutoFit/>
          </a:bodyPr>
          <a:lstStyle/>
          <a:p>
            <a:pPr marL="0" lvl="0" indent="0" algn="just">
              <a:lnSpc>
                <a:spcPts val="4520"/>
              </a:lnSpc>
            </a:pPr>
            <a:r>
              <a:rPr lang="en-US" sz="3228">
                <a:solidFill>
                  <a:srgbClr val="FFFFFF"/>
                </a:solidFill>
                <a:latin typeface="Open Sans"/>
              </a:rPr>
              <a:t>How to train them?</a:t>
            </a:r>
          </a:p>
        </p:txBody>
      </p:sp>
      <p:sp>
        <p:nvSpPr>
          <p:cNvPr id="27" name="TextBox 27"/>
          <p:cNvSpPr txBox="1"/>
          <p:nvPr/>
        </p:nvSpPr>
        <p:spPr>
          <a:xfrm>
            <a:off x="11906075" y="5000291"/>
            <a:ext cx="6077260" cy="556162"/>
          </a:xfrm>
          <a:prstGeom prst="rect">
            <a:avLst/>
          </a:prstGeom>
        </p:spPr>
        <p:txBody>
          <a:bodyPr lIns="0" tIns="0" rIns="0" bIns="0" rtlCol="0" anchor="t">
            <a:spAutoFit/>
          </a:bodyPr>
          <a:lstStyle/>
          <a:p>
            <a:pPr marL="0" lvl="0" indent="0" algn="just">
              <a:lnSpc>
                <a:spcPts val="4520"/>
              </a:lnSpc>
            </a:pPr>
            <a:r>
              <a:rPr lang="en-US" sz="3228">
                <a:solidFill>
                  <a:srgbClr val="FFFFFF"/>
                </a:solidFill>
                <a:latin typeface="Open Sans"/>
              </a:rPr>
              <a:t>How to organize the workflow?</a:t>
            </a:r>
          </a:p>
        </p:txBody>
      </p:sp>
      <p:sp>
        <p:nvSpPr>
          <p:cNvPr id="28" name="TextBox 28"/>
          <p:cNvSpPr txBox="1"/>
          <p:nvPr/>
        </p:nvSpPr>
        <p:spPr>
          <a:xfrm>
            <a:off x="11906075" y="6147647"/>
            <a:ext cx="5084832" cy="556162"/>
          </a:xfrm>
          <a:prstGeom prst="rect">
            <a:avLst/>
          </a:prstGeom>
        </p:spPr>
        <p:txBody>
          <a:bodyPr lIns="0" tIns="0" rIns="0" bIns="0" rtlCol="0" anchor="t">
            <a:spAutoFit/>
          </a:bodyPr>
          <a:lstStyle/>
          <a:p>
            <a:pPr marL="0" lvl="0" indent="0" algn="just">
              <a:lnSpc>
                <a:spcPts val="4520"/>
              </a:lnSpc>
            </a:pPr>
            <a:r>
              <a:rPr lang="en-US" sz="3228">
                <a:solidFill>
                  <a:srgbClr val="FFFFFF"/>
                </a:solidFill>
                <a:latin typeface="Open Sans"/>
              </a:rPr>
              <a:t>Introduce novelties? </a:t>
            </a:r>
          </a:p>
        </p:txBody>
      </p:sp>
      <p:grpSp>
        <p:nvGrpSpPr>
          <p:cNvPr id="29" name="Group 29"/>
          <p:cNvGrpSpPr/>
          <p:nvPr/>
        </p:nvGrpSpPr>
        <p:grpSpPr>
          <a:xfrm>
            <a:off x="10783015" y="7307608"/>
            <a:ext cx="383469" cy="429828"/>
            <a:chOff x="0" y="0"/>
            <a:chExt cx="511292" cy="573104"/>
          </a:xfrm>
        </p:grpSpPr>
        <p:grpSp>
          <p:nvGrpSpPr>
            <p:cNvPr id="30" name="Group 30"/>
            <p:cNvGrpSpPr/>
            <p:nvPr/>
          </p:nvGrpSpPr>
          <p:grpSpPr>
            <a:xfrm rot="-10800000">
              <a:off x="0" y="0"/>
              <a:ext cx="511292" cy="573104"/>
              <a:chOff x="0" y="0"/>
              <a:chExt cx="5665130" cy="6350000"/>
            </a:xfrm>
          </p:grpSpPr>
          <p:sp>
            <p:nvSpPr>
              <p:cNvPr id="31" name="Freeform 31"/>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011A1A"/>
              </a:solidFill>
            </p:spPr>
            <p:txBody>
              <a:bodyPr/>
              <a:lstStyle/>
              <a:p>
                <a:endParaRPr lang="nl-BE"/>
              </a:p>
            </p:txBody>
          </p:sp>
        </p:grpSp>
        <p:grpSp>
          <p:nvGrpSpPr>
            <p:cNvPr id="32" name="Group 32"/>
            <p:cNvGrpSpPr/>
            <p:nvPr/>
          </p:nvGrpSpPr>
          <p:grpSpPr>
            <a:xfrm rot="-10800000">
              <a:off x="187670" y="210358"/>
              <a:ext cx="135952" cy="152387"/>
              <a:chOff x="0" y="0"/>
              <a:chExt cx="5665130" cy="6350000"/>
            </a:xfrm>
          </p:grpSpPr>
          <p:sp>
            <p:nvSpPr>
              <p:cNvPr id="33" name="Freeform 33"/>
              <p:cNvSpPr/>
              <p:nvPr/>
            </p:nvSpPr>
            <p:spPr>
              <a:xfrm>
                <a:off x="0" y="0"/>
                <a:ext cx="5665130" cy="6350000"/>
              </a:xfrm>
              <a:custGeom>
                <a:avLst/>
                <a:gdLst/>
                <a:ahLst/>
                <a:cxnLst/>
                <a:rect l="l" t="t" r="r" b="b"/>
                <a:pathLst>
                  <a:path w="5665130" h="6350000">
                    <a:moveTo>
                      <a:pt x="2832565" y="0"/>
                    </a:moveTo>
                    <a:cubicBezTo>
                      <a:pt x="1268183" y="0"/>
                      <a:pt x="0" y="1421496"/>
                      <a:pt x="0" y="3175000"/>
                    </a:cubicBezTo>
                    <a:cubicBezTo>
                      <a:pt x="0" y="4928504"/>
                      <a:pt x="1268183" y="6350000"/>
                      <a:pt x="2832565" y="6350000"/>
                    </a:cubicBezTo>
                    <a:cubicBezTo>
                      <a:pt x="4396948" y="6350000"/>
                      <a:pt x="5665130" y="4928504"/>
                      <a:pt x="5665130" y="3175000"/>
                    </a:cubicBezTo>
                    <a:cubicBezTo>
                      <a:pt x="5665130" y="1421496"/>
                      <a:pt x="4396948" y="0"/>
                      <a:pt x="2832565" y="0"/>
                    </a:cubicBezTo>
                    <a:close/>
                  </a:path>
                </a:pathLst>
              </a:custGeom>
              <a:solidFill>
                <a:srgbClr val="2B4141"/>
              </a:solidFill>
            </p:spPr>
            <p:txBody>
              <a:bodyPr/>
              <a:lstStyle/>
              <a:p>
                <a:endParaRPr lang="nl-BE"/>
              </a:p>
            </p:txBody>
          </p:sp>
        </p:grpSp>
      </p:grpSp>
      <p:sp>
        <p:nvSpPr>
          <p:cNvPr id="34" name="TextBox 34"/>
          <p:cNvSpPr txBox="1"/>
          <p:nvPr/>
        </p:nvSpPr>
        <p:spPr>
          <a:xfrm>
            <a:off x="11906075" y="7295003"/>
            <a:ext cx="5084832" cy="556162"/>
          </a:xfrm>
          <a:prstGeom prst="rect">
            <a:avLst/>
          </a:prstGeom>
        </p:spPr>
        <p:txBody>
          <a:bodyPr lIns="0" tIns="0" rIns="0" bIns="0" rtlCol="0" anchor="t">
            <a:spAutoFit/>
          </a:bodyPr>
          <a:lstStyle/>
          <a:p>
            <a:pPr marL="0" lvl="0" indent="0" algn="just">
              <a:lnSpc>
                <a:spcPts val="4520"/>
              </a:lnSpc>
            </a:pPr>
            <a:r>
              <a:rPr lang="en-US" sz="3228">
                <a:solidFill>
                  <a:srgbClr val="FFFFFF"/>
                </a:solidFill>
                <a:latin typeface="Open Sans"/>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161563" cy="6146817"/>
            <a:chOff x="0" y="0"/>
            <a:chExt cx="13548750" cy="8195756"/>
          </a:xfrm>
        </p:grpSpPr>
        <p:pic>
          <p:nvPicPr>
            <p:cNvPr id="3" name="Picture 3"/>
            <p:cNvPicPr>
              <a:picLocks noChangeAspect="1"/>
            </p:cNvPicPr>
            <p:nvPr/>
          </p:nvPicPr>
          <p:blipFill>
            <a:blip r:embed="rId3"/>
            <a:srcRect l="3545" r="3545"/>
            <a:stretch>
              <a:fillRect/>
            </a:stretch>
          </p:blipFill>
          <p:spPr>
            <a:xfrm>
              <a:off x="0" y="0"/>
              <a:ext cx="13548750" cy="8195756"/>
            </a:xfrm>
            <a:prstGeom prst="rect">
              <a:avLst/>
            </a:prstGeom>
          </p:spPr>
        </p:pic>
      </p:grpSp>
      <p:grpSp>
        <p:nvGrpSpPr>
          <p:cNvPr id="4" name="Group 4"/>
          <p:cNvGrpSpPr/>
          <p:nvPr/>
        </p:nvGrpSpPr>
        <p:grpSpPr>
          <a:xfrm>
            <a:off x="10494711" y="6146817"/>
            <a:ext cx="3147218" cy="3842020"/>
            <a:chOff x="0" y="0"/>
            <a:chExt cx="4196290" cy="5122694"/>
          </a:xfrm>
        </p:grpSpPr>
        <p:pic>
          <p:nvPicPr>
            <p:cNvPr id="5" name="Picture 5"/>
            <p:cNvPicPr>
              <a:picLocks noChangeAspect="1"/>
            </p:cNvPicPr>
            <p:nvPr/>
          </p:nvPicPr>
          <p:blipFill>
            <a:blip r:embed="rId4"/>
            <a:srcRect l="1192" r="1192"/>
            <a:stretch>
              <a:fillRect/>
            </a:stretch>
          </p:blipFill>
          <p:spPr>
            <a:xfrm>
              <a:off x="0" y="0"/>
              <a:ext cx="4196290" cy="5122694"/>
            </a:xfrm>
            <a:prstGeom prst="rect">
              <a:avLst/>
            </a:prstGeom>
          </p:spPr>
        </p:pic>
      </p:grpSp>
      <p:grpSp>
        <p:nvGrpSpPr>
          <p:cNvPr id="6" name="Group 6"/>
          <p:cNvGrpSpPr/>
          <p:nvPr/>
        </p:nvGrpSpPr>
        <p:grpSpPr>
          <a:xfrm>
            <a:off x="13975077" y="2642901"/>
            <a:ext cx="4381849" cy="7345936"/>
            <a:chOff x="0" y="0"/>
            <a:chExt cx="5842466" cy="9794582"/>
          </a:xfrm>
        </p:grpSpPr>
        <p:pic>
          <p:nvPicPr>
            <p:cNvPr id="7" name="Picture 7"/>
            <p:cNvPicPr>
              <a:picLocks noChangeAspect="1"/>
            </p:cNvPicPr>
            <p:nvPr/>
          </p:nvPicPr>
          <p:blipFill>
            <a:blip r:embed="rId5"/>
            <a:srcRect t="926" b="926"/>
            <a:stretch>
              <a:fillRect/>
            </a:stretch>
          </p:blipFill>
          <p:spPr>
            <a:xfrm>
              <a:off x="0" y="0"/>
              <a:ext cx="5842466" cy="9794582"/>
            </a:xfrm>
            <a:prstGeom prst="rect">
              <a:avLst/>
            </a:prstGeom>
          </p:spPr>
        </p:pic>
      </p:grpSp>
      <p:grpSp>
        <p:nvGrpSpPr>
          <p:cNvPr id="8" name="Group 8"/>
          <p:cNvGrpSpPr/>
          <p:nvPr/>
        </p:nvGrpSpPr>
        <p:grpSpPr>
          <a:xfrm>
            <a:off x="1778851" y="6463790"/>
            <a:ext cx="8382712" cy="3525048"/>
            <a:chOff x="0" y="0"/>
            <a:chExt cx="11176949" cy="4700063"/>
          </a:xfrm>
        </p:grpSpPr>
        <p:pic>
          <p:nvPicPr>
            <p:cNvPr id="9" name="Picture 9"/>
            <p:cNvPicPr>
              <a:picLocks noChangeAspect="1"/>
            </p:cNvPicPr>
            <p:nvPr/>
          </p:nvPicPr>
          <p:blipFill>
            <a:blip r:embed="rId6"/>
            <a:srcRect t="7090" b="7090"/>
            <a:stretch>
              <a:fillRect/>
            </a:stretch>
          </p:blipFill>
          <p:spPr>
            <a:xfrm>
              <a:off x="0" y="0"/>
              <a:ext cx="11176949" cy="4700063"/>
            </a:xfrm>
            <a:prstGeom prst="rect">
              <a:avLst/>
            </a:prstGeom>
          </p:spPr>
        </p:pic>
      </p:grpSp>
      <p:sp>
        <p:nvSpPr>
          <p:cNvPr id="10" name="TextBox 10"/>
          <p:cNvSpPr txBox="1"/>
          <p:nvPr/>
        </p:nvSpPr>
        <p:spPr>
          <a:xfrm>
            <a:off x="10494711" y="304981"/>
            <a:ext cx="7329774" cy="2095500"/>
          </a:xfrm>
          <a:prstGeom prst="rect">
            <a:avLst/>
          </a:prstGeom>
        </p:spPr>
        <p:txBody>
          <a:bodyPr lIns="0" tIns="0" rIns="0" bIns="0" rtlCol="0" anchor="t">
            <a:spAutoFit/>
          </a:bodyPr>
          <a:lstStyle/>
          <a:p>
            <a:pPr marL="0" lvl="0" indent="0" algn="ctr">
              <a:lnSpc>
                <a:spcPts val="8280"/>
              </a:lnSpc>
              <a:spcBef>
                <a:spcPct val="0"/>
              </a:spcBef>
            </a:pPr>
            <a:r>
              <a:rPr lang="en-US" sz="6900">
                <a:solidFill>
                  <a:srgbClr val="FFFFFF"/>
                </a:solidFill>
                <a:latin typeface="Open Sans"/>
              </a:rPr>
              <a:t>Recruiting citizen scientists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739886" cy="6549645"/>
            <a:chOff x="0" y="0"/>
            <a:chExt cx="6319849" cy="8732861"/>
          </a:xfrm>
        </p:grpSpPr>
        <p:pic>
          <p:nvPicPr>
            <p:cNvPr id="3" name="Picture 3"/>
            <p:cNvPicPr>
              <a:picLocks noChangeAspect="1"/>
            </p:cNvPicPr>
            <p:nvPr/>
          </p:nvPicPr>
          <p:blipFill>
            <a:blip r:embed="rId2"/>
            <a:srcRect l="13815" r="13815"/>
            <a:stretch>
              <a:fillRect/>
            </a:stretch>
          </p:blipFill>
          <p:spPr>
            <a:xfrm>
              <a:off x="0" y="0"/>
              <a:ext cx="6319849" cy="8732861"/>
            </a:xfrm>
            <a:prstGeom prst="rect">
              <a:avLst/>
            </a:prstGeom>
          </p:spPr>
        </p:pic>
      </p:grpSp>
      <p:grpSp>
        <p:nvGrpSpPr>
          <p:cNvPr id="4" name="Group 4"/>
          <p:cNvGrpSpPr/>
          <p:nvPr/>
        </p:nvGrpSpPr>
        <p:grpSpPr>
          <a:xfrm>
            <a:off x="-3111" y="6749838"/>
            <a:ext cx="4739886" cy="3537162"/>
            <a:chOff x="0" y="0"/>
            <a:chExt cx="6319849" cy="4716216"/>
          </a:xfrm>
        </p:grpSpPr>
        <p:pic>
          <p:nvPicPr>
            <p:cNvPr id="5" name="Picture 5"/>
            <p:cNvPicPr>
              <a:picLocks noChangeAspect="1"/>
            </p:cNvPicPr>
            <p:nvPr/>
          </p:nvPicPr>
          <p:blipFill>
            <a:blip r:embed="rId3"/>
            <a:srcRect t="12687" b="12687"/>
            <a:stretch>
              <a:fillRect/>
            </a:stretch>
          </p:blipFill>
          <p:spPr>
            <a:xfrm>
              <a:off x="0" y="0"/>
              <a:ext cx="6319849" cy="4716216"/>
            </a:xfrm>
            <a:prstGeom prst="rect">
              <a:avLst/>
            </a:prstGeom>
          </p:spPr>
        </p:pic>
      </p:grpSp>
      <p:grpSp>
        <p:nvGrpSpPr>
          <p:cNvPr id="6" name="Group 6"/>
          <p:cNvGrpSpPr/>
          <p:nvPr/>
        </p:nvGrpSpPr>
        <p:grpSpPr>
          <a:xfrm>
            <a:off x="4908226" y="6749838"/>
            <a:ext cx="4107611" cy="3537162"/>
            <a:chOff x="0" y="0"/>
            <a:chExt cx="5476815" cy="4716216"/>
          </a:xfrm>
        </p:grpSpPr>
        <p:pic>
          <p:nvPicPr>
            <p:cNvPr id="7" name="Picture 7"/>
            <p:cNvPicPr>
              <a:picLocks noChangeAspect="1"/>
            </p:cNvPicPr>
            <p:nvPr/>
          </p:nvPicPr>
          <p:blipFill>
            <a:blip r:embed="rId4"/>
            <a:srcRect t="6943" b="6943"/>
            <a:stretch>
              <a:fillRect/>
            </a:stretch>
          </p:blipFill>
          <p:spPr>
            <a:xfrm>
              <a:off x="0" y="0"/>
              <a:ext cx="5476815" cy="4716216"/>
            </a:xfrm>
            <a:prstGeom prst="rect">
              <a:avLst/>
            </a:prstGeom>
          </p:spPr>
        </p:pic>
      </p:grpSp>
      <p:grpSp>
        <p:nvGrpSpPr>
          <p:cNvPr id="8" name="Group 8"/>
          <p:cNvGrpSpPr/>
          <p:nvPr/>
        </p:nvGrpSpPr>
        <p:grpSpPr>
          <a:xfrm>
            <a:off x="9184176" y="6749838"/>
            <a:ext cx="4107611" cy="3537162"/>
            <a:chOff x="0" y="0"/>
            <a:chExt cx="5476815" cy="4716216"/>
          </a:xfrm>
        </p:grpSpPr>
        <p:pic>
          <p:nvPicPr>
            <p:cNvPr id="9" name="Picture 9"/>
            <p:cNvPicPr>
              <a:picLocks noChangeAspect="1"/>
            </p:cNvPicPr>
            <p:nvPr/>
          </p:nvPicPr>
          <p:blipFill>
            <a:blip r:embed="rId5"/>
            <a:srcRect t="6943" b="6943"/>
            <a:stretch>
              <a:fillRect/>
            </a:stretch>
          </p:blipFill>
          <p:spPr>
            <a:xfrm>
              <a:off x="0" y="0"/>
              <a:ext cx="5476815" cy="4716216"/>
            </a:xfrm>
            <a:prstGeom prst="rect">
              <a:avLst/>
            </a:prstGeom>
          </p:spPr>
        </p:pic>
      </p:grpSp>
      <p:grpSp>
        <p:nvGrpSpPr>
          <p:cNvPr id="10" name="Group 10"/>
          <p:cNvGrpSpPr/>
          <p:nvPr/>
        </p:nvGrpSpPr>
        <p:grpSpPr>
          <a:xfrm>
            <a:off x="13460126" y="3708418"/>
            <a:ext cx="4827874" cy="6578582"/>
            <a:chOff x="0" y="0"/>
            <a:chExt cx="6437165" cy="8771442"/>
          </a:xfrm>
        </p:grpSpPr>
        <p:pic>
          <p:nvPicPr>
            <p:cNvPr id="11" name="Picture 11"/>
            <p:cNvPicPr>
              <a:picLocks noChangeAspect="1"/>
            </p:cNvPicPr>
            <p:nvPr/>
          </p:nvPicPr>
          <p:blipFill>
            <a:blip r:embed="rId6"/>
            <a:srcRect l="22479" r="22479"/>
            <a:stretch>
              <a:fillRect/>
            </a:stretch>
          </p:blipFill>
          <p:spPr>
            <a:xfrm>
              <a:off x="0" y="0"/>
              <a:ext cx="6437165" cy="8771442"/>
            </a:xfrm>
            <a:prstGeom prst="rect">
              <a:avLst/>
            </a:prstGeom>
          </p:spPr>
        </p:pic>
      </p:grpSp>
      <p:grpSp>
        <p:nvGrpSpPr>
          <p:cNvPr id="12" name="Group 12"/>
          <p:cNvGrpSpPr/>
          <p:nvPr/>
        </p:nvGrpSpPr>
        <p:grpSpPr>
          <a:xfrm>
            <a:off x="13460126" y="0"/>
            <a:ext cx="4827874" cy="3525551"/>
            <a:chOff x="0" y="0"/>
            <a:chExt cx="6437165" cy="4700735"/>
          </a:xfrm>
        </p:grpSpPr>
        <p:pic>
          <p:nvPicPr>
            <p:cNvPr id="13" name="Picture 13"/>
            <p:cNvPicPr>
              <a:picLocks noChangeAspect="1"/>
            </p:cNvPicPr>
            <p:nvPr/>
          </p:nvPicPr>
          <p:blipFill>
            <a:blip r:embed="rId7"/>
            <a:srcRect l="23317" r="23317"/>
            <a:stretch>
              <a:fillRect/>
            </a:stretch>
          </p:blipFill>
          <p:spPr>
            <a:xfrm>
              <a:off x="0" y="0"/>
              <a:ext cx="6437165" cy="4700735"/>
            </a:xfrm>
            <a:prstGeom prst="rect">
              <a:avLst/>
            </a:prstGeom>
          </p:spPr>
        </p:pic>
      </p:grpSp>
      <p:grpSp>
        <p:nvGrpSpPr>
          <p:cNvPr id="14" name="Group 14"/>
          <p:cNvGrpSpPr/>
          <p:nvPr/>
        </p:nvGrpSpPr>
        <p:grpSpPr>
          <a:xfrm>
            <a:off x="13460126" y="0"/>
            <a:ext cx="4827874" cy="3525551"/>
            <a:chOff x="0" y="0"/>
            <a:chExt cx="6437165" cy="4700735"/>
          </a:xfrm>
        </p:grpSpPr>
        <p:pic>
          <p:nvPicPr>
            <p:cNvPr id="15" name="Picture 15"/>
            <p:cNvPicPr>
              <a:picLocks noChangeAspect="1"/>
            </p:cNvPicPr>
            <p:nvPr/>
          </p:nvPicPr>
          <p:blipFill>
            <a:blip r:embed="rId8"/>
            <a:srcRect t="1316" b="1316"/>
            <a:stretch>
              <a:fillRect/>
            </a:stretch>
          </p:blipFill>
          <p:spPr>
            <a:xfrm>
              <a:off x="0" y="0"/>
              <a:ext cx="6437165" cy="4700735"/>
            </a:xfrm>
            <a:prstGeom prst="rect">
              <a:avLst/>
            </a:prstGeom>
          </p:spPr>
        </p:pic>
      </p:grpSp>
      <p:grpSp>
        <p:nvGrpSpPr>
          <p:cNvPr id="16" name="Group 16"/>
          <p:cNvGrpSpPr/>
          <p:nvPr/>
        </p:nvGrpSpPr>
        <p:grpSpPr>
          <a:xfrm>
            <a:off x="4908226" y="-250729"/>
            <a:ext cx="8383562" cy="3525551"/>
            <a:chOff x="0" y="0"/>
            <a:chExt cx="11178082" cy="4700735"/>
          </a:xfrm>
        </p:grpSpPr>
        <p:pic>
          <p:nvPicPr>
            <p:cNvPr id="17" name="Picture 17"/>
            <p:cNvPicPr>
              <a:picLocks noChangeAspect="1"/>
            </p:cNvPicPr>
            <p:nvPr/>
          </p:nvPicPr>
          <p:blipFill>
            <a:blip r:embed="rId9"/>
            <a:srcRect t="26345" b="26345"/>
            <a:stretch>
              <a:fillRect/>
            </a:stretch>
          </p:blipFill>
          <p:spPr>
            <a:xfrm>
              <a:off x="0" y="0"/>
              <a:ext cx="11178082" cy="4700735"/>
            </a:xfrm>
            <a:prstGeom prst="rect">
              <a:avLst/>
            </a:prstGeom>
          </p:spPr>
        </p:pic>
      </p:grpSp>
      <p:sp>
        <p:nvSpPr>
          <p:cNvPr id="18" name="TextBox 18"/>
          <p:cNvSpPr txBox="1"/>
          <p:nvPr/>
        </p:nvSpPr>
        <p:spPr>
          <a:xfrm>
            <a:off x="6168667" y="4340385"/>
            <a:ext cx="5862679" cy="1277215"/>
          </a:xfrm>
          <a:prstGeom prst="rect">
            <a:avLst/>
          </a:prstGeom>
        </p:spPr>
        <p:txBody>
          <a:bodyPr lIns="0" tIns="0" rIns="0" bIns="0" rtlCol="0" anchor="t">
            <a:spAutoFit/>
          </a:bodyPr>
          <a:lstStyle/>
          <a:p>
            <a:pPr algn="ctr">
              <a:lnSpc>
                <a:spcPts val="5136"/>
              </a:lnSpc>
            </a:pPr>
            <a:r>
              <a:rPr lang="en-US" sz="3668">
                <a:solidFill>
                  <a:srgbClr val="FFFFFF"/>
                </a:solidFill>
                <a:latin typeface="Canva Sans Bold"/>
              </a:rPr>
              <a:t>Over 60 citizen scientists </a:t>
            </a:r>
          </a:p>
          <a:p>
            <a:pPr algn="ctr">
              <a:lnSpc>
                <a:spcPts val="5136"/>
              </a:lnSpc>
            </a:pPr>
            <a:r>
              <a:rPr lang="en-US" sz="3668">
                <a:solidFill>
                  <a:srgbClr val="FFFFFF"/>
                </a:solidFill>
                <a:latin typeface="Canva Sans Bold"/>
              </a:rPr>
              <a:t>contributed to PARDONS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Freeform 2"/>
          <p:cNvSpPr/>
          <p:nvPr/>
        </p:nvSpPr>
        <p:spPr>
          <a:xfrm>
            <a:off x="730701" y="1082479"/>
            <a:ext cx="16922733" cy="8067619"/>
          </a:xfrm>
          <a:custGeom>
            <a:avLst/>
            <a:gdLst/>
            <a:ahLst/>
            <a:cxnLst/>
            <a:rect l="l" t="t" r="r" b="b"/>
            <a:pathLst>
              <a:path w="16922733" h="8067619">
                <a:moveTo>
                  <a:pt x="0" y="0"/>
                </a:moveTo>
                <a:lnTo>
                  <a:pt x="16922732" y="0"/>
                </a:lnTo>
                <a:lnTo>
                  <a:pt x="16922732" y="8067619"/>
                </a:lnTo>
                <a:lnTo>
                  <a:pt x="0" y="8067619"/>
                </a:lnTo>
                <a:lnTo>
                  <a:pt x="0" y="0"/>
                </a:lnTo>
                <a:close/>
              </a:path>
            </a:pathLst>
          </a:custGeom>
          <a:blipFill>
            <a:blip r:embed="rId3"/>
            <a:stretch>
              <a:fillRect t="-13442" r="-100000" b="-5072"/>
            </a:stretch>
          </a:blipFill>
        </p:spPr>
        <p:txBody>
          <a:bodyPr/>
          <a:lstStyle/>
          <a:p>
            <a:endParaRPr lang="nl-B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grpSp>
        <p:nvGrpSpPr>
          <p:cNvPr id="2" name="Group 2"/>
          <p:cNvGrpSpPr/>
          <p:nvPr/>
        </p:nvGrpSpPr>
        <p:grpSpPr>
          <a:xfrm>
            <a:off x="1492053" y="3561744"/>
            <a:ext cx="5338378" cy="6367784"/>
            <a:chOff x="0" y="0"/>
            <a:chExt cx="7117837" cy="8490378"/>
          </a:xfrm>
        </p:grpSpPr>
        <p:pic>
          <p:nvPicPr>
            <p:cNvPr id="3" name="Picture 3"/>
            <p:cNvPicPr>
              <a:picLocks noChangeAspect="1"/>
            </p:cNvPicPr>
            <p:nvPr/>
          </p:nvPicPr>
          <p:blipFill>
            <a:blip r:embed="rId3"/>
            <a:srcRect t="4523" b="4523"/>
            <a:stretch>
              <a:fillRect/>
            </a:stretch>
          </p:blipFill>
          <p:spPr>
            <a:xfrm>
              <a:off x="0" y="0"/>
              <a:ext cx="7117837" cy="8490378"/>
            </a:xfrm>
            <a:prstGeom prst="rect">
              <a:avLst/>
            </a:prstGeom>
          </p:spPr>
        </p:pic>
      </p:grpSp>
      <p:grpSp>
        <p:nvGrpSpPr>
          <p:cNvPr id="4" name="Group 4"/>
          <p:cNvGrpSpPr/>
          <p:nvPr/>
        </p:nvGrpSpPr>
        <p:grpSpPr>
          <a:xfrm>
            <a:off x="7954571" y="326428"/>
            <a:ext cx="10191207" cy="5253093"/>
            <a:chOff x="0" y="0"/>
            <a:chExt cx="13588276" cy="7004123"/>
          </a:xfrm>
        </p:grpSpPr>
        <p:pic>
          <p:nvPicPr>
            <p:cNvPr id="5" name="Picture 5"/>
            <p:cNvPicPr>
              <a:picLocks noChangeAspect="1"/>
            </p:cNvPicPr>
            <p:nvPr/>
          </p:nvPicPr>
          <p:blipFill>
            <a:blip r:embed="rId4"/>
            <a:srcRect t="4223" b="4223"/>
            <a:stretch>
              <a:fillRect/>
            </a:stretch>
          </p:blipFill>
          <p:spPr>
            <a:xfrm>
              <a:off x="0" y="0"/>
              <a:ext cx="13588276" cy="7004123"/>
            </a:xfrm>
            <a:prstGeom prst="rect">
              <a:avLst/>
            </a:prstGeom>
          </p:spPr>
        </p:pic>
      </p:grpSp>
      <p:sp>
        <p:nvSpPr>
          <p:cNvPr id="6" name="TextBox 6"/>
          <p:cNvSpPr txBox="1"/>
          <p:nvPr/>
        </p:nvSpPr>
        <p:spPr>
          <a:xfrm>
            <a:off x="210170" y="846784"/>
            <a:ext cx="7329774" cy="2295525"/>
          </a:xfrm>
          <a:prstGeom prst="rect">
            <a:avLst/>
          </a:prstGeom>
        </p:spPr>
        <p:txBody>
          <a:bodyPr lIns="0" tIns="0" rIns="0" bIns="0" rtlCol="0" anchor="t">
            <a:spAutoFit/>
          </a:bodyPr>
          <a:lstStyle/>
          <a:p>
            <a:pPr marL="0" lvl="0" indent="0" algn="ctr">
              <a:lnSpc>
                <a:spcPts val="9000"/>
              </a:lnSpc>
              <a:spcBef>
                <a:spcPct val="0"/>
              </a:spcBef>
            </a:pPr>
            <a:r>
              <a:rPr lang="en-US" sz="7500">
                <a:solidFill>
                  <a:srgbClr val="FFFFFF"/>
                </a:solidFill>
                <a:latin typeface="Open Sans"/>
              </a:rPr>
              <a:t>Instructing citizen scientists</a:t>
            </a:r>
          </a:p>
        </p:txBody>
      </p:sp>
      <p:sp>
        <p:nvSpPr>
          <p:cNvPr id="7" name="Freeform 7"/>
          <p:cNvSpPr/>
          <p:nvPr/>
        </p:nvSpPr>
        <p:spPr>
          <a:xfrm>
            <a:off x="11105015" y="6020991"/>
            <a:ext cx="4809427" cy="1169861"/>
          </a:xfrm>
          <a:custGeom>
            <a:avLst/>
            <a:gdLst/>
            <a:ahLst/>
            <a:cxnLst/>
            <a:rect l="l" t="t" r="r" b="b"/>
            <a:pathLst>
              <a:path w="4809427" h="1169861">
                <a:moveTo>
                  <a:pt x="0" y="0"/>
                </a:moveTo>
                <a:lnTo>
                  <a:pt x="4809427" y="0"/>
                </a:lnTo>
                <a:lnTo>
                  <a:pt x="4809427" y="1169861"/>
                </a:lnTo>
                <a:lnTo>
                  <a:pt x="0" y="1169861"/>
                </a:lnTo>
                <a:lnTo>
                  <a:pt x="0" y="0"/>
                </a:lnTo>
                <a:close/>
              </a:path>
            </a:pathLst>
          </a:custGeom>
          <a:blipFill>
            <a:blip r:embed="rId5"/>
            <a:stretch>
              <a:fillRect l="-87394" t="-487126" r="-688305" b="-492904"/>
            </a:stretch>
          </a:blipFill>
        </p:spPr>
        <p:txBody>
          <a:bodyPr/>
          <a:lstStyle/>
          <a:p>
            <a:endParaRPr lang="nl-BE"/>
          </a:p>
        </p:txBody>
      </p:sp>
      <p:sp>
        <p:nvSpPr>
          <p:cNvPr id="8" name="Freeform 8"/>
          <p:cNvSpPr/>
          <p:nvPr/>
        </p:nvSpPr>
        <p:spPr>
          <a:xfrm>
            <a:off x="11770566" y="8220329"/>
            <a:ext cx="3675932" cy="1123066"/>
          </a:xfrm>
          <a:custGeom>
            <a:avLst/>
            <a:gdLst/>
            <a:ahLst/>
            <a:cxnLst/>
            <a:rect l="l" t="t" r="r" b="b"/>
            <a:pathLst>
              <a:path w="3675932" h="1123066">
                <a:moveTo>
                  <a:pt x="0" y="0"/>
                </a:moveTo>
                <a:lnTo>
                  <a:pt x="3675932" y="0"/>
                </a:lnTo>
                <a:lnTo>
                  <a:pt x="3675932" y="1123066"/>
                </a:lnTo>
                <a:lnTo>
                  <a:pt x="0" y="1123066"/>
                </a:lnTo>
                <a:lnTo>
                  <a:pt x="0" y="0"/>
                </a:lnTo>
                <a:close/>
              </a:path>
            </a:pathLst>
          </a:custGeom>
          <a:blipFill>
            <a:blip r:embed="rId6"/>
            <a:stretch>
              <a:fillRect l="-200496" t="-430205" r="-749720" b="-501041"/>
            </a:stretch>
          </a:blipFill>
        </p:spPr>
        <p:txBody>
          <a:bodyPr/>
          <a:lstStyle/>
          <a:p>
            <a:endParaRPr lang="nl-BE"/>
          </a:p>
        </p:txBody>
      </p:sp>
      <p:sp>
        <p:nvSpPr>
          <p:cNvPr id="9" name="AutoShape 9"/>
          <p:cNvSpPr/>
          <p:nvPr/>
        </p:nvSpPr>
        <p:spPr>
          <a:xfrm>
            <a:off x="11830948"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0" name="AutoShape 10"/>
          <p:cNvSpPr/>
          <p:nvPr/>
        </p:nvSpPr>
        <p:spPr>
          <a:xfrm>
            <a:off x="12252098"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1" name="AutoShape 11"/>
          <p:cNvSpPr/>
          <p:nvPr/>
        </p:nvSpPr>
        <p:spPr>
          <a:xfrm>
            <a:off x="12111715"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2" name="AutoShape 12"/>
          <p:cNvSpPr/>
          <p:nvPr/>
        </p:nvSpPr>
        <p:spPr>
          <a:xfrm>
            <a:off x="14825791"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3" name="AutoShape 13"/>
          <p:cNvSpPr/>
          <p:nvPr/>
        </p:nvSpPr>
        <p:spPr>
          <a:xfrm>
            <a:off x="14966174"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4" name="AutoShape 14"/>
          <p:cNvSpPr/>
          <p:nvPr/>
        </p:nvSpPr>
        <p:spPr>
          <a:xfrm>
            <a:off x="14391416" y="6648858"/>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5" name="AutoShape 15"/>
          <p:cNvSpPr/>
          <p:nvPr/>
        </p:nvSpPr>
        <p:spPr>
          <a:xfrm>
            <a:off x="13234781"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6" name="AutoShape 16"/>
          <p:cNvSpPr/>
          <p:nvPr/>
        </p:nvSpPr>
        <p:spPr>
          <a:xfrm>
            <a:off x="13421958"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7" name="AutoShape 17"/>
          <p:cNvSpPr/>
          <p:nvPr/>
        </p:nvSpPr>
        <p:spPr>
          <a:xfrm>
            <a:off x="13609136"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8" name="AutoShape 18"/>
          <p:cNvSpPr/>
          <p:nvPr/>
        </p:nvSpPr>
        <p:spPr>
          <a:xfrm>
            <a:off x="14264258"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19" name="AutoShape 19"/>
          <p:cNvSpPr/>
          <p:nvPr/>
        </p:nvSpPr>
        <p:spPr>
          <a:xfrm>
            <a:off x="14404641" y="6237528"/>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20" name="AutoShape 20"/>
          <p:cNvSpPr/>
          <p:nvPr/>
        </p:nvSpPr>
        <p:spPr>
          <a:xfrm>
            <a:off x="14123875" y="6250933"/>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21" name="AutoShape 21"/>
          <p:cNvSpPr/>
          <p:nvPr/>
        </p:nvSpPr>
        <p:spPr>
          <a:xfrm>
            <a:off x="12431762" y="8428412"/>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22" name="AutoShape 22"/>
          <p:cNvSpPr/>
          <p:nvPr/>
        </p:nvSpPr>
        <p:spPr>
          <a:xfrm>
            <a:off x="12572145" y="8428412"/>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23" name="AutoShape 23"/>
          <p:cNvSpPr/>
          <p:nvPr/>
        </p:nvSpPr>
        <p:spPr>
          <a:xfrm>
            <a:off x="12759323" y="8428412"/>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24" name="AutoShape 24"/>
          <p:cNvSpPr/>
          <p:nvPr/>
        </p:nvSpPr>
        <p:spPr>
          <a:xfrm>
            <a:off x="13180473" y="8459037"/>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25" name="AutoShape 25"/>
          <p:cNvSpPr/>
          <p:nvPr/>
        </p:nvSpPr>
        <p:spPr>
          <a:xfrm>
            <a:off x="13286935" y="8459037"/>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26" name="TextBox 26"/>
          <p:cNvSpPr txBox="1"/>
          <p:nvPr/>
        </p:nvSpPr>
        <p:spPr>
          <a:xfrm>
            <a:off x="10869559" y="7407769"/>
            <a:ext cx="5223147" cy="324308"/>
          </a:xfrm>
          <a:prstGeom prst="rect">
            <a:avLst/>
          </a:prstGeom>
        </p:spPr>
        <p:txBody>
          <a:bodyPr lIns="0" tIns="0" rIns="0" bIns="0" rtlCol="0" anchor="t">
            <a:spAutoFit/>
          </a:bodyPr>
          <a:lstStyle/>
          <a:p>
            <a:pPr algn="ctr">
              <a:lnSpc>
                <a:spcPts val="2495"/>
              </a:lnSpc>
            </a:pPr>
            <a:r>
              <a:rPr lang="en-US" sz="2079" spc="4">
                <a:solidFill>
                  <a:srgbClr val="FFFFFF"/>
                </a:solidFill>
                <a:latin typeface="Rosario Light"/>
              </a:rPr>
              <a:t>Jutermeniente… interniemeute…</a:t>
            </a:r>
          </a:p>
        </p:txBody>
      </p:sp>
      <p:sp>
        <p:nvSpPr>
          <p:cNvPr id="27" name="TextBox 27"/>
          <p:cNvSpPr txBox="1"/>
          <p:nvPr/>
        </p:nvSpPr>
        <p:spPr>
          <a:xfrm>
            <a:off x="11979641" y="9605221"/>
            <a:ext cx="1492578" cy="324308"/>
          </a:xfrm>
          <a:prstGeom prst="rect">
            <a:avLst/>
          </a:prstGeom>
        </p:spPr>
        <p:txBody>
          <a:bodyPr lIns="0" tIns="0" rIns="0" bIns="0" rtlCol="0" anchor="t">
            <a:spAutoFit/>
          </a:bodyPr>
          <a:lstStyle/>
          <a:p>
            <a:pPr algn="ctr">
              <a:lnSpc>
                <a:spcPts val="2495"/>
              </a:lnSpc>
            </a:pPr>
            <a:r>
              <a:rPr lang="en-US" sz="2079" spc="4">
                <a:solidFill>
                  <a:srgbClr val="FFFFFF"/>
                </a:solidFill>
                <a:latin typeface="Rosario Light"/>
              </a:rPr>
              <a:t>nie.. nueyn…</a:t>
            </a:r>
          </a:p>
        </p:txBody>
      </p:sp>
      <p:sp>
        <p:nvSpPr>
          <p:cNvPr id="28" name="AutoShape 28"/>
          <p:cNvSpPr/>
          <p:nvPr/>
        </p:nvSpPr>
        <p:spPr>
          <a:xfrm>
            <a:off x="13461239" y="8456841"/>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29" name="AutoShape 29"/>
          <p:cNvSpPr/>
          <p:nvPr/>
        </p:nvSpPr>
        <p:spPr>
          <a:xfrm>
            <a:off x="13601623" y="8459037"/>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30" name="AutoShape 30"/>
          <p:cNvSpPr/>
          <p:nvPr/>
        </p:nvSpPr>
        <p:spPr>
          <a:xfrm>
            <a:off x="13788800" y="8451809"/>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31" name="AutoShape 31"/>
          <p:cNvSpPr/>
          <p:nvPr/>
        </p:nvSpPr>
        <p:spPr>
          <a:xfrm>
            <a:off x="13929184" y="8451809"/>
            <a:ext cx="24759" cy="726676"/>
          </a:xfrm>
          <a:prstGeom prst="line">
            <a:avLst/>
          </a:prstGeom>
          <a:ln w="19050" cap="rnd">
            <a:solidFill>
              <a:srgbClr val="FF0000"/>
            </a:solidFill>
            <a:prstDash val="solid"/>
            <a:headEnd type="none" w="sm" len="sm"/>
            <a:tailEnd type="none" w="sm" len="sm"/>
          </a:ln>
        </p:spPr>
        <p:txBody>
          <a:bodyPr/>
          <a:lstStyle/>
          <a:p>
            <a:endParaRPr lang="nl-BE"/>
          </a:p>
        </p:txBody>
      </p:sp>
      <p:sp>
        <p:nvSpPr>
          <p:cNvPr id="32" name="AutoShape 32"/>
          <p:cNvSpPr/>
          <p:nvPr/>
        </p:nvSpPr>
        <p:spPr>
          <a:xfrm>
            <a:off x="14163156" y="8451809"/>
            <a:ext cx="24759" cy="726676"/>
          </a:xfrm>
          <a:prstGeom prst="line">
            <a:avLst/>
          </a:prstGeom>
          <a:ln w="19050" cap="rnd">
            <a:solidFill>
              <a:srgbClr val="FF0000"/>
            </a:solidFill>
            <a:prstDash val="solid"/>
            <a:headEnd type="none" w="sm" len="sm"/>
            <a:tailEnd type="none" w="sm" len="sm"/>
          </a:ln>
        </p:spPr>
        <p:txBody>
          <a:bodyPr/>
          <a:lstStyle/>
          <a:p>
            <a:endParaRPr lang="nl-BE"/>
          </a:p>
        </p:txBody>
      </p:sp>
      <p:grpSp>
        <p:nvGrpSpPr>
          <p:cNvPr id="33" name="Group 33"/>
          <p:cNvGrpSpPr/>
          <p:nvPr/>
        </p:nvGrpSpPr>
        <p:grpSpPr>
          <a:xfrm rot="5400000">
            <a:off x="12074205" y="7047374"/>
            <a:ext cx="240162" cy="146573"/>
            <a:chOff x="0" y="0"/>
            <a:chExt cx="525604" cy="320781"/>
          </a:xfrm>
        </p:grpSpPr>
        <p:sp>
          <p:nvSpPr>
            <p:cNvPr id="34" name="Freeform 34"/>
            <p:cNvSpPr/>
            <p:nvPr/>
          </p:nvSpPr>
          <p:spPr>
            <a:xfrm>
              <a:off x="0" y="0"/>
              <a:ext cx="525399" cy="320802"/>
            </a:xfrm>
            <a:custGeom>
              <a:avLst/>
              <a:gdLst/>
              <a:ahLst/>
              <a:cxnLst/>
              <a:rect l="l" t="t" r="r" b="b"/>
              <a:pathLst>
                <a:path w="525399" h="320802">
                  <a:moveTo>
                    <a:pt x="6731" y="0"/>
                  </a:moveTo>
                  <a:lnTo>
                    <a:pt x="6731" y="6731"/>
                  </a:lnTo>
                  <a:lnTo>
                    <a:pt x="6731" y="0"/>
                  </a:lnTo>
                  <a:cubicBezTo>
                    <a:pt x="137541" y="0"/>
                    <a:pt x="251460" y="9525"/>
                    <a:pt x="266446" y="25146"/>
                  </a:cubicBezTo>
                  <a:cubicBezTo>
                    <a:pt x="267970" y="26797"/>
                    <a:pt x="269494" y="29210"/>
                    <a:pt x="269494" y="32385"/>
                  </a:cubicBezTo>
                  <a:lnTo>
                    <a:pt x="269494" y="134747"/>
                  </a:lnTo>
                  <a:cubicBezTo>
                    <a:pt x="269494" y="138430"/>
                    <a:pt x="266446" y="141478"/>
                    <a:pt x="262763" y="141478"/>
                  </a:cubicBezTo>
                  <a:cubicBezTo>
                    <a:pt x="259080" y="141478"/>
                    <a:pt x="256032" y="138430"/>
                    <a:pt x="256032" y="134747"/>
                  </a:cubicBezTo>
                  <a:cubicBezTo>
                    <a:pt x="256032" y="131064"/>
                    <a:pt x="259080" y="128016"/>
                    <a:pt x="262763" y="128016"/>
                  </a:cubicBezTo>
                  <a:cubicBezTo>
                    <a:pt x="266446" y="128016"/>
                    <a:pt x="269494" y="131064"/>
                    <a:pt x="269494" y="134747"/>
                  </a:cubicBezTo>
                  <a:cubicBezTo>
                    <a:pt x="269494" y="133223"/>
                    <a:pt x="268732" y="132461"/>
                    <a:pt x="268732" y="132588"/>
                  </a:cubicBezTo>
                  <a:cubicBezTo>
                    <a:pt x="278638" y="142875"/>
                    <a:pt x="383413" y="153670"/>
                    <a:pt x="518668" y="153670"/>
                  </a:cubicBezTo>
                  <a:lnTo>
                    <a:pt x="518668" y="160401"/>
                  </a:lnTo>
                  <a:lnTo>
                    <a:pt x="518668" y="167132"/>
                  </a:lnTo>
                  <a:cubicBezTo>
                    <a:pt x="383413" y="167132"/>
                    <a:pt x="278638" y="177927"/>
                    <a:pt x="268732" y="188214"/>
                  </a:cubicBezTo>
                  <a:cubicBezTo>
                    <a:pt x="268732" y="188214"/>
                    <a:pt x="269494" y="187452"/>
                    <a:pt x="269494" y="186055"/>
                  </a:cubicBezTo>
                  <a:lnTo>
                    <a:pt x="262763" y="186055"/>
                  </a:lnTo>
                  <a:lnTo>
                    <a:pt x="269494" y="186055"/>
                  </a:lnTo>
                  <a:lnTo>
                    <a:pt x="269494" y="288417"/>
                  </a:lnTo>
                  <a:lnTo>
                    <a:pt x="262763" y="288417"/>
                  </a:lnTo>
                  <a:lnTo>
                    <a:pt x="269494" y="288417"/>
                  </a:lnTo>
                  <a:cubicBezTo>
                    <a:pt x="269494" y="291592"/>
                    <a:pt x="267970" y="294005"/>
                    <a:pt x="266446" y="295656"/>
                  </a:cubicBezTo>
                  <a:cubicBezTo>
                    <a:pt x="251460" y="311277"/>
                    <a:pt x="137541" y="320802"/>
                    <a:pt x="6731" y="320802"/>
                  </a:cubicBezTo>
                  <a:cubicBezTo>
                    <a:pt x="3048" y="320802"/>
                    <a:pt x="0" y="317754"/>
                    <a:pt x="0" y="314071"/>
                  </a:cubicBezTo>
                  <a:lnTo>
                    <a:pt x="0" y="6731"/>
                  </a:lnTo>
                  <a:cubicBezTo>
                    <a:pt x="0" y="4953"/>
                    <a:pt x="762" y="3302"/>
                    <a:pt x="2032" y="2032"/>
                  </a:cubicBezTo>
                  <a:cubicBezTo>
                    <a:pt x="3302" y="762"/>
                    <a:pt x="4953" y="0"/>
                    <a:pt x="6731" y="0"/>
                  </a:cubicBezTo>
                  <a:moveTo>
                    <a:pt x="6731" y="13589"/>
                  </a:moveTo>
                  <a:lnTo>
                    <a:pt x="6731" y="6731"/>
                  </a:lnTo>
                  <a:lnTo>
                    <a:pt x="13462" y="6731"/>
                  </a:lnTo>
                  <a:lnTo>
                    <a:pt x="13462" y="314071"/>
                  </a:lnTo>
                  <a:lnTo>
                    <a:pt x="6731" y="314071"/>
                  </a:lnTo>
                  <a:lnTo>
                    <a:pt x="6731" y="307340"/>
                  </a:lnTo>
                  <a:cubicBezTo>
                    <a:pt x="141986" y="307340"/>
                    <a:pt x="246761" y="296545"/>
                    <a:pt x="256667" y="286258"/>
                  </a:cubicBezTo>
                  <a:cubicBezTo>
                    <a:pt x="256667" y="286258"/>
                    <a:pt x="255905" y="287020"/>
                    <a:pt x="255905" y="288417"/>
                  </a:cubicBezTo>
                  <a:lnTo>
                    <a:pt x="255905" y="186055"/>
                  </a:lnTo>
                  <a:cubicBezTo>
                    <a:pt x="255905" y="182880"/>
                    <a:pt x="257429" y="180467"/>
                    <a:pt x="258953" y="178816"/>
                  </a:cubicBezTo>
                  <a:cubicBezTo>
                    <a:pt x="274066" y="163195"/>
                    <a:pt x="387858" y="153670"/>
                    <a:pt x="518668" y="153670"/>
                  </a:cubicBezTo>
                  <a:cubicBezTo>
                    <a:pt x="522351" y="153670"/>
                    <a:pt x="525399" y="156718"/>
                    <a:pt x="525399" y="160401"/>
                  </a:cubicBezTo>
                  <a:cubicBezTo>
                    <a:pt x="525399" y="164084"/>
                    <a:pt x="522351" y="167132"/>
                    <a:pt x="518668" y="167132"/>
                  </a:cubicBezTo>
                  <a:cubicBezTo>
                    <a:pt x="387858" y="167132"/>
                    <a:pt x="274066" y="157607"/>
                    <a:pt x="258953" y="141986"/>
                  </a:cubicBezTo>
                  <a:cubicBezTo>
                    <a:pt x="257429" y="140335"/>
                    <a:pt x="255905" y="137922"/>
                    <a:pt x="255905" y="134747"/>
                  </a:cubicBezTo>
                  <a:lnTo>
                    <a:pt x="262636" y="134747"/>
                  </a:lnTo>
                  <a:lnTo>
                    <a:pt x="269367" y="134747"/>
                  </a:lnTo>
                  <a:lnTo>
                    <a:pt x="262636" y="134747"/>
                  </a:lnTo>
                  <a:lnTo>
                    <a:pt x="255905" y="134747"/>
                  </a:lnTo>
                  <a:lnTo>
                    <a:pt x="255905" y="32385"/>
                  </a:lnTo>
                  <a:lnTo>
                    <a:pt x="262636" y="32385"/>
                  </a:lnTo>
                  <a:lnTo>
                    <a:pt x="255905" y="32385"/>
                  </a:lnTo>
                  <a:cubicBezTo>
                    <a:pt x="255905" y="33909"/>
                    <a:pt x="256667" y="34671"/>
                    <a:pt x="256667" y="34544"/>
                  </a:cubicBezTo>
                  <a:cubicBezTo>
                    <a:pt x="246761" y="24257"/>
                    <a:pt x="141986" y="13462"/>
                    <a:pt x="6731" y="13462"/>
                  </a:cubicBezTo>
                  <a:close/>
                </a:path>
              </a:pathLst>
            </a:custGeom>
            <a:solidFill>
              <a:srgbClr val="FF0000"/>
            </a:solidFill>
          </p:spPr>
          <p:txBody>
            <a:bodyPr/>
            <a:lstStyle/>
            <a:p>
              <a:endParaRPr lang="nl-BE"/>
            </a:p>
          </p:txBody>
        </p:sp>
        <p:sp>
          <p:nvSpPr>
            <p:cNvPr id="35" name="Freeform 35"/>
            <p:cNvSpPr/>
            <p:nvPr/>
          </p:nvSpPr>
          <p:spPr>
            <a:xfrm>
              <a:off x="6731" y="0"/>
              <a:ext cx="518668" cy="320802"/>
            </a:xfrm>
            <a:custGeom>
              <a:avLst/>
              <a:gdLst/>
              <a:ahLst/>
              <a:cxnLst/>
              <a:rect l="l" t="t" r="r" b="b"/>
              <a:pathLst>
                <a:path w="518668" h="320802">
                  <a:moveTo>
                    <a:pt x="0" y="0"/>
                  </a:moveTo>
                  <a:lnTo>
                    <a:pt x="0" y="6731"/>
                  </a:lnTo>
                  <a:lnTo>
                    <a:pt x="0" y="0"/>
                  </a:lnTo>
                  <a:cubicBezTo>
                    <a:pt x="130810" y="0"/>
                    <a:pt x="244729" y="9525"/>
                    <a:pt x="259715" y="25146"/>
                  </a:cubicBezTo>
                  <a:cubicBezTo>
                    <a:pt x="261239" y="26797"/>
                    <a:pt x="262763" y="29210"/>
                    <a:pt x="262763" y="32385"/>
                  </a:cubicBezTo>
                  <a:lnTo>
                    <a:pt x="262763" y="134747"/>
                  </a:lnTo>
                  <a:cubicBezTo>
                    <a:pt x="262763" y="138430"/>
                    <a:pt x="259715" y="141478"/>
                    <a:pt x="256032" y="141478"/>
                  </a:cubicBezTo>
                  <a:cubicBezTo>
                    <a:pt x="252349" y="141478"/>
                    <a:pt x="249301" y="138430"/>
                    <a:pt x="249301" y="134747"/>
                  </a:cubicBezTo>
                  <a:cubicBezTo>
                    <a:pt x="249301" y="131064"/>
                    <a:pt x="252349" y="128016"/>
                    <a:pt x="256032" y="128016"/>
                  </a:cubicBezTo>
                  <a:cubicBezTo>
                    <a:pt x="259715" y="128016"/>
                    <a:pt x="262763" y="131064"/>
                    <a:pt x="262763" y="134747"/>
                  </a:cubicBezTo>
                  <a:cubicBezTo>
                    <a:pt x="262763" y="133223"/>
                    <a:pt x="262001" y="132461"/>
                    <a:pt x="262001" y="132588"/>
                  </a:cubicBezTo>
                  <a:cubicBezTo>
                    <a:pt x="271907" y="142875"/>
                    <a:pt x="376682" y="153670"/>
                    <a:pt x="511937" y="153670"/>
                  </a:cubicBezTo>
                  <a:lnTo>
                    <a:pt x="511937" y="160401"/>
                  </a:lnTo>
                  <a:lnTo>
                    <a:pt x="511937" y="167132"/>
                  </a:lnTo>
                  <a:cubicBezTo>
                    <a:pt x="376682" y="167132"/>
                    <a:pt x="271907" y="177927"/>
                    <a:pt x="262001" y="188214"/>
                  </a:cubicBezTo>
                  <a:cubicBezTo>
                    <a:pt x="262001" y="188214"/>
                    <a:pt x="262763" y="187452"/>
                    <a:pt x="262763" y="186055"/>
                  </a:cubicBezTo>
                  <a:lnTo>
                    <a:pt x="256032" y="186055"/>
                  </a:lnTo>
                  <a:lnTo>
                    <a:pt x="262763" y="186055"/>
                  </a:lnTo>
                  <a:lnTo>
                    <a:pt x="262763" y="288417"/>
                  </a:lnTo>
                  <a:lnTo>
                    <a:pt x="256032" y="288417"/>
                  </a:lnTo>
                  <a:lnTo>
                    <a:pt x="262763" y="288417"/>
                  </a:lnTo>
                  <a:cubicBezTo>
                    <a:pt x="262763" y="291592"/>
                    <a:pt x="261239" y="294005"/>
                    <a:pt x="259715" y="295656"/>
                  </a:cubicBezTo>
                  <a:cubicBezTo>
                    <a:pt x="244729" y="311277"/>
                    <a:pt x="130810" y="320802"/>
                    <a:pt x="0" y="320802"/>
                  </a:cubicBezTo>
                  <a:lnTo>
                    <a:pt x="0" y="307213"/>
                  </a:lnTo>
                  <a:cubicBezTo>
                    <a:pt x="135255" y="307213"/>
                    <a:pt x="240030" y="296418"/>
                    <a:pt x="249936" y="286131"/>
                  </a:cubicBezTo>
                  <a:cubicBezTo>
                    <a:pt x="249936" y="286131"/>
                    <a:pt x="249174" y="286893"/>
                    <a:pt x="249174" y="288290"/>
                  </a:cubicBezTo>
                  <a:lnTo>
                    <a:pt x="249174" y="186055"/>
                  </a:lnTo>
                  <a:cubicBezTo>
                    <a:pt x="249174" y="182880"/>
                    <a:pt x="250698" y="180467"/>
                    <a:pt x="252222" y="178816"/>
                  </a:cubicBezTo>
                  <a:cubicBezTo>
                    <a:pt x="267335" y="163195"/>
                    <a:pt x="381127" y="153670"/>
                    <a:pt x="511937" y="153670"/>
                  </a:cubicBezTo>
                  <a:cubicBezTo>
                    <a:pt x="515620" y="153670"/>
                    <a:pt x="518668" y="156718"/>
                    <a:pt x="518668" y="160401"/>
                  </a:cubicBezTo>
                  <a:cubicBezTo>
                    <a:pt x="518668" y="164084"/>
                    <a:pt x="515620" y="167132"/>
                    <a:pt x="511937" y="167132"/>
                  </a:cubicBezTo>
                  <a:cubicBezTo>
                    <a:pt x="381127" y="167132"/>
                    <a:pt x="267335" y="157607"/>
                    <a:pt x="252222" y="141986"/>
                  </a:cubicBezTo>
                  <a:cubicBezTo>
                    <a:pt x="250698" y="140335"/>
                    <a:pt x="249174" y="137922"/>
                    <a:pt x="249174" y="134747"/>
                  </a:cubicBezTo>
                  <a:lnTo>
                    <a:pt x="255905" y="134747"/>
                  </a:lnTo>
                  <a:lnTo>
                    <a:pt x="262636" y="134747"/>
                  </a:lnTo>
                  <a:lnTo>
                    <a:pt x="255905" y="134747"/>
                  </a:lnTo>
                  <a:lnTo>
                    <a:pt x="249174" y="134747"/>
                  </a:lnTo>
                  <a:lnTo>
                    <a:pt x="249174" y="32385"/>
                  </a:lnTo>
                  <a:lnTo>
                    <a:pt x="255905" y="32385"/>
                  </a:lnTo>
                  <a:lnTo>
                    <a:pt x="249174" y="32385"/>
                  </a:lnTo>
                  <a:cubicBezTo>
                    <a:pt x="249174" y="33909"/>
                    <a:pt x="249936" y="34671"/>
                    <a:pt x="249936" y="34544"/>
                  </a:cubicBezTo>
                  <a:cubicBezTo>
                    <a:pt x="240030" y="24257"/>
                    <a:pt x="135255" y="13462"/>
                    <a:pt x="0" y="13462"/>
                  </a:cubicBezTo>
                  <a:close/>
                </a:path>
              </a:pathLst>
            </a:custGeom>
            <a:solidFill>
              <a:srgbClr val="FF0000"/>
            </a:solidFill>
          </p:spPr>
          <p:txBody>
            <a:bodyPr/>
            <a:lstStyle/>
            <a:p>
              <a:endParaRPr lang="nl-BE"/>
            </a:p>
          </p:txBody>
        </p:sp>
      </p:grpSp>
      <p:grpSp>
        <p:nvGrpSpPr>
          <p:cNvPr id="36" name="Group 36"/>
          <p:cNvGrpSpPr/>
          <p:nvPr/>
        </p:nvGrpSpPr>
        <p:grpSpPr>
          <a:xfrm rot="5400000">
            <a:off x="13407846" y="7023976"/>
            <a:ext cx="240162" cy="193368"/>
            <a:chOff x="0" y="0"/>
            <a:chExt cx="525604" cy="423192"/>
          </a:xfrm>
        </p:grpSpPr>
        <p:sp>
          <p:nvSpPr>
            <p:cNvPr id="37" name="Freeform 37"/>
            <p:cNvSpPr/>
            <p:nvPr/>
          </p:nvSpPr>
          <p:spPr>
            <a:xfrm>
              <a:off x="0" y="0"/>
              <a:ext cx="525526" cy="423164"/>
            </a:xfrm>
            <a:custGeom>
              <a:avLst/>
              <a:gdLst/>
              <a:ahLst/>
              <a:cxnLst/>
              <a:rect l="l" t="t" r="r" b="b"/>
              <a:pathLst>
                <a:path w="525526" h="423164">
                  <a:moveTo>
                    <a:pt x="6731" y="0"/>
                  </a:moveTo>
                  <a:lnTo>
                    <a:pt x="6731" y="6731"/>
                  </a:lnTo>
                  <a:lnTo>
                    <a:pt x="6731" y="0"/>
                  </a:lnTo>
                  <a:cubicBezTo>
                    <a:pt x="138557" y="0"/>
                    <a:pt x="255778" y="12954"/>
                    <a:pt x="268097" y="35052"/>
                  </a:cubicBezTo>
                  <a:cubicBezTo>
                    <a:pt x="268986" y="36703"/>
                    <a:pt x="269621" y="38735"/>
                    <a:pt x="269621" y="40894"/>
                  </a:cubicBezTo>
                  <a:lnTo>
                    <a:pt x="269621" y="177419"/>
                  </a:lnTo>
                  <a:cubicBezTo>
                    <a:pt x="269621" y="181102"/>
                    <a:pt x="266573" y="184150"/>
                    <a:pt x="262890" y="184150"/>
                  </a:cubicBezTo>
                  <a:cubicBezTo>
                    <a:pt x="259207" y="184150"/>
                    <a:pt x="256159" y="181102"/>
                    <a:pt x="256159" y="177419"/>
                  </a:cubicBezTo>
                  <a:cubicBezTo>
                    <a:pt x="256159" y="173736"/>
                    <a:pt x="259207" y="170688"/>
                    <a:pt x="262890" y="170688"/>
                  </a:cubicBezTo>
                  <a:cubicBezTo>
                    <a:pt x="266573" y="170688"/>
                    <a:pt x="269621" y="173736"/>
                    <a:pt x="269621" y="177419"/>
                  </a:cubicBezTo>
                  <a:cubicBezTo>
                    <a:pt x="269621" y="177038"/>
                    <a:pt x="269494" y="176657"/>
                    <a:pt x="269494" y="176657"/>
                  </a:cubicBezTo>
                  <a:cubicBezTo>
                    <a:pt x="276733" y="189738"/>
                    <a:pt x="380746" y="204724"/>
                    <a:pt x="518922" y="204724"/>
                  </a:cubicBezTo>
                  <a:lnTo>
                    <a:pt x="518922" y="211455"/>
                  </a:lnTo>
                  <a:lnTo>
                    <a:pt x="518922" y="218186"/>
                  </a:lnTo>
                  <a:cubicBezTo>
                    <a:pt x="380746" y="218186"/>
                    <a:pt x="276733" y="233172"/>
                    <a:pt x="269494" y="246253"/>
                  </a:cubicBezTo>
                  <a:cubicBezTo>
                    <a:pt x="269494" y="246253"/>
                    <a:pt x="269621" y="245999"/>
                    <a:pt x="269621" y="245491"/>
                  </a:cubicBezTo>
                  <a:lnTo>
                    <a:pt x="262890" y="245491"/>
                  </a:lnTo>
                  <a:lnTo>
                    <a:pt x="269621" y="245491"/>
                  </a:lnTo>
                  <a:lnTo>
                    <a:pt x="269621" y="382270"/>
                  </a:lnTo>
                  <a:lnTo>
                    <a:pt x="262890" y="382270"/>
                  </a:lnTo>
                  <a:lnTo>
                    <a:pt x="269621" y="382270"/>
                  </a:lnTo>
                  <a:cubicBezTo>
                    <a:pt x="269621" y="384429"/>
                    <a:pt x="268986" y="386334"/>
                    <a:pt x="268097" y="388112"/>
                  </a:cubicBezTo>
                  <a:cubicBezTo>
                    <a:pt x="255905" y="410337"/>
                    <a:pt x="138684" y="423164"/>
                    <a:pt x="6858" y="423164"/>
                  </a:cubicBezTo>
                  <a:cubicBezTo>
                    <a:pt x="3175" y="423164"/>
                    <a:pt x="127" y="420116"/>
                    <a:pt x="127" y="416433"/>
                  </a:cubicBezTo>
                  <a:lnTo>
                    <a:pt x="127" y="6731"/>
                  </a:lnTo>
                  <a:cubicBezTo>
                    <a:pt x="0" y="4953"/>
                    <a:pt x="762" y="3302"/>
                    <a:pt x="2032" y="2032"/>
                  </a:cubicBezTo>
                  <a:cubicBezTo>
                    <a:pt x="3302" y="762"/>
                    <a:pt x="4953" y="0"/>
                    <a:pt x="6731" y="0"/>
                  </a:cubicBezTo>
                  <a:moveTo>
                    <a:pt x="6731" y="13589"/>
                  </a:moveTo>
                  <a:lnTo>
                    <a:pt x="6731" y="6731"/>
                  </a:lnTo>
                  <a:lnTo>
                    <a:pt x="13462" y="6731"/>
                  </a:lnTo>
                  <a:lnTo>
                    <a:pt x="13462" y="416433"/>
                  </a:lnTo>
                  <a:lnTo>
                    <a:pt x="6731" y="416433"/>
                  </a:lnTo>
                  <a:lnTo>
                    <a:pt x="6731" y="409702"/>
                  </a:lnTo>
                  <a:cubicBezTo>
                    <a:pt x="144907" y="409702"/>
                    <a:pt x="248920" y="394716"/>
                    <a:pt x="256159" y="381635"/>
                  </a:cubicBezTo>
                  <a:cubicBezTo>
                    <a:pt x="256159" y="381635"/>
                    <a:pt x="256032" y="381889"/>
                    <a:pt x="256032" y="382397"/>
                  </a:cubicBezTo>
                  <a:lnTo>
                    <a:pt x="256032" y="245745"/>
                  </a:lnTo>
                  <a:cubicBezTo>
                    <a:pt x="256032" y="243586"/>
                    <a:pt x="256667" y="241681"/>
                    <a:pt x="257556" y="239903"/>
                  </a:cubicBezTo>
                  <a:cubicBezTo>
                    <a:pt x="269748" y="217678"/>
                    <a:pt x="386969" y="204851"/>
                    <a:pt x="518795" y="204851"/>
                  </a:cubicBezTo>
                  <a:cubicBezTo>
                    <a:pt x="522478" y="204851"/>
                    <a:pt x="525526" y="207899"/>
                    <a:pt x="525526" y="211582"/>
                  </a:cubicBezTo>
                  <a:cubicBezTo>
                    <a:pt x="525526" y="215265"/>
                    <a:pt x="522478" y="218313"/>
                    <a:pt x="518795" y="218313"/>
                  </a:cubicBezTo>
                  <a:cubicBezTo>
                    <a:pt x="386969" y="218313"/>
                    <a:pt x="269748" y="205359"/>
                    <a:pt x="257556" y="183261"/>
                  </a:cubicBezTo>
                  <a:cubicBezTo>
                    <a:pt x="256667" y="181610"/>
                    <a:pt x="256032" y="179578"/>
                    <a:pt x="256032" y="177419"/>
                  </a:cubicBezTo>
                  <a:lnTo>
                    <a:pt x="262763" y="177419"/>
                  </a:lnTo>
                  <a:lnTo>
                    <a:pt x="269494" y="177419"/>
                  </a:lnTo>
                  <a:lnTo>
                    <a:pt x="262763" y="177419"/>
                  </a:lnTo>
                  <a:lnTo>
                    <a:pt x="256032" y="177419"/>
                  </a:lnTo>
                  <a:lnTo>
                    <a:pt x="256032" y="40894"/>
                  </a:lnTo>
                  <a:lnTo>
                    <a:pt x="262763" y="40894"/>
                  </a:lnTo>
                  <a:lnTo>
                    <a:pt x="256032" y="40894"/>
                  </a:lnTo>
                  <a:cubicBezTo>
                    <a:pt x="256032" y="41275"/>
                    <a:pt x="256159" y="41656"/>
                    <a:pt x="256159" y="41656"/>
                  </a:cubicBezTo>
                  <a:cubicBezTo>
                    <a:pt x="248920" y="28448"/>
                    <a:pt x="144907" y="13589"/>
                    <a:pt x="6731" y="13589"/>
                  </a:cubicBezTo>
                  <a:close/>
                </a:path>
              </a:pathLst>
            </a:custGeom>
            <a:solidFill>
              <a:srgbClr val="FF0000"/>
            </a:solidFill>
          </p:spPr>
          <p:txBody>
            <a:bodyPr/>
            <a:lstStyle/>
            <a:p>
              <a:endParaRPr lang="nl-BE"/>
            </a:p>
          </p:txBody>
        </p:sp>
        <p:sp>
          <p:nvSpPr>
            <p:cNvPr id="38" name="Freeform 38"/>
            <p:cNvSpPr/>
            <p:nvPr/>
          </p:nvSpPr>
          <p:spPr>
            <a:xfrm>
              <a:off x="6731" y="0"/>
              <a:ext cx="518922" cy="423164"/>
            </a:xfrm>
            <a:custGeom>
              <a:avLst/>
              <a:gdLst/>
              <a:ahLst/>
              <a:cxnLst/>
              <a:rect l="l" t="t" r="r" b="b"/>
              <a:pathLst>
                <a:path w="518922" h="423164">
                  <a:moveTo>
                    <a:pt x="0" y="0"/>
                  </a:moveTo>
                  <a:lnTo>
                    <a:pt x="0" y="6731"/>
                  </a:lnTo>
                  <a:lnTo>
                    <a:pt x="0" y="0"/>
                  </a:lnTo>
                  <a:cubicBezTo>
                    <a:pt x="131826" y="0"/>
                    <a:pt x="249047" y="12954"/>
                    <a:pt x="261366" y="35052"/>
                  </a:cubicBezTo>
                  <a:cubicBezTo>
                    <a:pt x="262255" y="36703"/>
                    <a:pt x="262890" y="38735"/>
                    <a:pt x="262890" y="40894"/>
                  </a:cubicBezTo>
                  <a:lnTo>
                    <a:pt x="262890" y="177419"/>
                  </a:lnTo>
                  <a:cubicBezTo>
                    <a:pt x="262890" y="181102"/>
                    <a:pt x="259842" y="184150"/>
                    <a:pt x="256159" y="184150"/>
                  </a:cubicBezTo>
                  <a:cubicBezTo>
                    <a:pt x="252476" y="184150"/>
                    <a:pt x="249428" y="181102"/>
                    <a:pt x="249428" y="177419"/>
                  </a:cubicBezTo>
                  <a:cubicBezTo>
                    <a:pt x="249428" y="173736"/>
                    <a:pt x="252476" y="170688"/>
                    <a:pt x="256159" y="170688"/>
                  </a:cubicBezTo>
                  <a:cubicBezTo>
                    <a:pt x="259842" y="170688"/>
                    <a:pt x="262890" y="173736"/>
                    <a:pt x="262890" y="177419"/>
                  </a:cubicBezTo>
                  <a:cubicBezTo>
                    <a:pt x="262890" y="177038"/>
                    <a:pt x="262763" y="176657"/>
                    <a:pt x="262763" y="176657"/>
                  </a:cubicBezTo>
                  <a:cubicBezTo>
                    <a:pt x="270002" y="189738"/>
                    <a:pt x="374015" y="204724"/>
                    <a:pt x="512191" y="204724"/>
                  </a:cubicBezTo>
                  <a:lnTo>
                    <a:pt x="512191" y="211455"/>
                  </a:lnTo>
                  <a:lnTo>
                    <a:pt x="512191" y="218186"/>
                  </a:lnTo>
                  <a:cubicBezTo>
                    <a:pt x="374015" y="218186"/>
                    <a:pt x="270002" y="233172"/>
                    <a:pt x="262763" y="246253"/>
                  </a:cubicBezTo>
                  <a:cubicBezTo>
                    <a:pt x="262763" y="246253"/>
                    <a:pt x="262890" y="245999"/>
                    <a:pt x="262890" y="245491"/>
                  </a:cubicBezTo>
                  <a:lnTo>
                    <a:pt x="256159" y="245491"/>
                  </a:lnTo>
                  <a:lnTo>
                    <a:pt x="262890" y="245491"/>
                  </a:lnTo>
                  <a:lnTo>
                    <a:pt x="262890" y="382270"/>
                  </a:lnTo>
                  <a:lnTo>
                    <a:pt x="256159" y="382270"/>
                  </a:lnTo>
                  <a:lnTo>
                    <a:pt x="262890" y="382270"/>
                  </a:lnTo>
                  <a:cubicBezTo>
                    <a:pt x="262890" y="384429"/>
                    <a:pt x="262255" y="386334"/>
                    <a:pt x="261366" y="388112"/>
                  </a:cubicBezTo>
                  <a:cubicBezTo>
                    <a:pt x="249174" y="410337"/>
                    <a:pt x="131953" y="423164"/>
                    <a:pt x="127" y="423164"/>
                  </a:cubicBezTo>
                  <a:lnTo>
                    <a:pt x="127" y="409702"/>
                  </a:lnTo>
                  <a:cubicBezTo>
                    <a:pt x="138303" y="409702"/>
                    <a:pt x="242316" y="394716"/>
                    <a:pt x="249555" y="381635"/>
                  </a:cubicBezTo>
                  <a:cubicBezTo>
                    <a:pt x="249555" y="381635"/>
                    <a:pt x="249428" y="381889"/>
                    <a:pt x="249428" y="382397"/>
                  </a:cubicBezTo>
                  <a:lnTo>
                    <a:pt x="249428" y="245745"/>
                  </a:lnTo>
                  <a:cubicBezTo>
                    <a:pt x="249428" y="243586"/>
                    <a:pt x="250063" y="241681"/>
                    <a:pt x="250952" y="239903"/>
                  </a:cubicBezTo>
                  <a:cubicBezTo>
                    <a:pt x="263144" y="217678"/>
                    <a:pt x="380365" y="204851"/>
                    <a:pt x="512191" y="204851"/>
                  </a:cubicBezTo>
                  <a:cubicBezTo>
                    <a:pt x="515874" y="204851"/>
                    <a:pt x="518922" y="207899"/>
                    <a:pt x="518922" y="211582"/>
                  </a:cubicBezTo>
                  <a:cubicBezTo>
                    <a:pt x="518922" y="215265"/>
                    <a:pt x="515874" y="218313"/>
                    <a:pt x="512191" y="218313"/>
                  </a:cubicBezTo>
                  <a:cubicBezTo>
                    <a:pt x="380365" y="218313"/>
                    <a:pt x="263144" y="205359"/>
                    <a:pt x="250952" y="183261"/>
                  </a:cubicBezTo>
                  <a:cubicBezTo>
                    <a:pt x="250063" y="181610"/>
                    <a:pt x="249428" y="179578"/>
                    <a:pt x="249428" y="177419"/>
                  </a:cubicBezTo>
                  <a:lnTo>
                    <a:pt x="256159" y="177419"/>
                  </a:lnTo>
                  <a:lnTo>
                    <a:pt x="262890" y="177419"/>
                  </a:lnTo>
                  <a:lnTo>
                    <a:pt x="256159" y="177419"/>
                  </a:lnTo>
                  <a:lnTo>
                    <a:pt x="249428" y="177419"/>
                  </a:lnTo>
                  <a:lnTo>
                    <a:pt x="249428" y="40894"/>
                  </a:lnTo>
                  <a:lnTo>
                    <a:pt x="256159" y="40894"/>
                  </a:lnTo>
                  <a:lnTo>
                    <a:pt x="249428" y="40894"/>
                  </a:lnTo>
                  <a:cubicBezTo>
                    <a:pt x="249428" y="41275"/>
                    <a:pt x="249555" y="41656"/>
                    <a:pt x="249555" y="41656"/>
                  </a:cubicBezTo>
                  <a:cubicBezTo>
                    <a:pt x="242189" y="28448"/>
                    <a:pt x="138176" y="13589"/>
                    <a:pt x="0" y="13589"/>
                  </a:cubicBezTo>
                  <a:close/>
                </a:path>
              </a:pathLst>
            </a:custGeom>
            <a:solidFill>
              <a:srgbClr val="FF0000"/>
            </a:solidFill>
          </p:spPr>
          <p:txBody>
            <a:bodyPr/>
            <a:lstStyle/>
            <a:p>
              <a:endParaRPr lang="nl-BE"/>
            </a:p>
          </p:txBody>
        </p:sp>
      </p:grpSp>
      <p:grpSp>
        <p:nvGrpSpPr>
          <p:cNvPr id="39" name="Group 39"/>
          <p:cNvGrpSpPr/>
          <p:nvPr/>
        </p:nvGrpSpPr>
        <p:grpSpPr>
          <a:xfrm rot="5400000">
            <a:off x="14156557" y="6977182"/>
            <a:ext cx="240162" cy="286956"/>
            <a:chOff x="0" y="0"/>
            <a:chExt cx="525604" cy="628015"/>
          </a:xfrm>
        </p:grpSpPr>
        <p:sp>
          <p:nvSpPr>
            <p:cNvPr id="40" name="Freeform 40"/>
            <p:cNvSpPr/>
            <p:nvPr/>
          </p:nvSpPr>
          <p:spPr>
            <a:xfrm>
              <a:off x="0" y="0"/>
              <a:ext cx="525653" cy="628015"/>
            </a:xfrm>
            <a:custGeom>
              <a:avLst/>
              <a:gdLst/>
              <a:ahLst/>
              <a:cxnLst/>
              <a:rect l="l" t="t" r="r" b="b"/>
              <a:pathLst>
                <a:path w="525653" h="628015">
                  <a:moveTo>
                    <a:pt x="6731" y="0"/>
                  </a:moveTo>
                  <a:lnTo>
                    <a:pt x="6731" y="6731"/>
                  </a:lnTo>
                  <a:lnTo>
                    <a:pt x="6731" y="0"/>
                  </a:lnTo>
                  <a:cubicBezTo>
                    <a:pt x="144780" y="0"/>
                    <a:pt x="269621" y="35941"/>
                    <a:pt x="269621" y="90043"/>
                  </a:cubicBezTo>
                  <a:lnTo>
                    <a:pt x="269621" y="230759"/>
                  </a:lnTo>
                  <a:cubicBezTo>
                    <a:pt x="269621" y="234442"/>
                    <a:pt x="266573" y="237490"/>
                    <a:pt x="262890" y="237490"/>
                  </a:cubicBezTo>
                  <a:cubicBezTo>
                    <a:pt x="259207" y="237490"/>
                    <a:pt x="256159" y="234442"/>
                    <a:pt x="256159" y="230759"/>
                  </a:cubicBezTo>
                  <a:cubicBezTo>
                    <a:pt x="256159" y="227076"/>
                    <a:pt x="259207" y="224028"/>
                    <a:pt x="262890" y="224028"/>
                  </a:cubicBezTo>
                  <a:cubicBezTo>
                    <a:pt x="266573" y="224028"/>
                    <a:pt x="269621" y="227076"/>
                    <a:pt x="269621" y="230759"/>
                  </a:cubicBezTo>
                  <a:cubicBezTo>
                    <a:pt x="269621" y="268605"/>
                    <a:pt x="374015" y="307340"/>
                    <a:pt x="518922" y="307340"/>
                  </a:cubicBezTo>
                  <a:cubicBezTo>
                    <a:pt x="522605" y="307340"/>
                    <a:pt x="525653" y="310388"/>
                    <a:pt x="525653" y="314071"/>
                  </a:cubicBezTo>
                  <a:cubicBezTo>
                    <a:pt x="525653" y="317754"/>
                    <a:pt x="522605" y="320802"/>
                    <a:pt x="518922" y="320802"/>
                  </a:cubicBezTo>
                  <a:cubicBezTo>
                    <a:pt x="374015" y="320802"/>
                    <a:pt x="269621" y="359410"/>
                    <a:pt x="269621" y="397383"/>
                  </a:cubicBezTo>
                  <a:lnTo>
                    <a:pt x="262890" y="397383"/>
                  </a:lnTo>
                  <a:lnTo>
                    <a:pt x="269621" y="397383"/>
                  </a:lnTo>
                  <a:lnTo>
                    <a:pt x="269621" y="537972"/>
                  </a:lnTo>
                  <a:lnTo>
                    <a:pt x="262890" y="537972"/>
                  </a:lnTo>
                  <a:lnTo>
                    <a:pt x="269621" y="537972"/>
                  </a:lnTo>
                  <a:cubicBezTo>
                    <a:pt x="269621" y="592074"/>
                    <a:pt x="144780" y="628015"/>
                    <a:pt x="6858" y="628015"/>
                  </a:cubicBezTo>
                  <a:cubicBezTo>
                    <a:pt x="3175" y="628015"/>
                    <a:pt x="127" y="624967"/>
                    <a:pt x="127" y="621284"/>
                  </a:cubicBezTo>
                  <a:lnTo>
                    <a:pt x="127" y="6731"/>
                  </a:lnTo>
                  <a:cubicBezTo>
                    <a:pt x="0" y="4953"/>
                    <a:pt x="762" y="3302"/>
                    <a:pt x="2032" y="2032"/>
                  </a:cubicBezTo>
                  <a:cubicBezTo>
                    <a:pt x="3302" y="762"/>
                    <a:pt x="4953" y="0"/>
                    <a:pt x="6731" y="0"/>
                  </a:cubicBezTo>
                  <a:moveTo>
                    <a:pt x="6731" y="13589"/>
                  </a:moveTo>
                  <a:lnTo>
                    <a:pt x="6731" y="6731"/>
                  </a:lnTo>
                  <a:lnTo>
                    <a:pt x="13462" y="6731"/>
                  </a:lnTo>
                  <a:lnTo>
                    <a:pt x="13462" y="621284"/>
                  </a:lnTo>
                  <a:lnTo>
                    <a:pt x="6731" y="621284"/>
                  </a:lnTo>
                  <a:lnTo>
                    <a:pt x="6731" y="614553"/>
                  </a:lnTo>
                  <a:cubicBezTo>
                    <a:pt x="151638" y="614553"/>
                    <a:pt x="256032" y="575945"/>
                    <a:pt x="256032" y="537972"/>
                  </a:cubicBezTo>
                  <a:lnTo>
                    <a:pt x="256032" y="397256"/>
                  </a:lnTo>
                  <a:cubicBezTo>
                    <a:pt x="256032" y="343154"/>
                    <a:pt x="380873" y="307213"/>
                    <a:pt x="518795" y="307213"/>
                  </a:cubicBezTo>
                  <a:lnTo>
                    <a:pt x="518795" y="313944"/>
                  </a:lnTo>
                  <a:lnTo>
                    <a:pt x="512064" y="313944"/>
                  </a:lnTo>
                  <a:lnTo>
                    <a:pt x="518795" y="313944"/>
                  </a:lnTo>
                  <a:lnTo>
                    <a:pt x="518795" y="320675"/>
                  </a:lnTo>
                  <a:cubicBezTo>
                    <a:pt x="380873" y="320675"/>
                    <a:pt x="256032" y="284734"/>
                    <a:pt x="256032" y="230632"/>
                  </a:cubicBezTo>
                  <a:lnTo>
                    <a:pt x="262763" y="230632"/>
                  </a:lnTo>
                  <a:lnTo>
                    <a:pt x="269494" y="230632"/>
                  </a:lnTo>
                  <a:lnTo>
                    <a:pt x="262763" y="230632"/>
                  </a:lnTo>
                  <a:lnTo>
                    <a:pt x="256032" y="230632"/>
                  </a:lnTo>
                  <a:lnTo>
                    <a:pt x="256032" y="90043"/>
                  </a:lnTo>
                  <a:lnTo>
                    <a:pt x="262763" y="90043"/>
                  </a:lnTo>
                  <a:lnTo>
                    <a:pt x="256032" y="90043"/>
                  </a:lnTo>
                  <a:cubicBezTo>
                    <a:pt x="256032" y="52197"/>
                    <a:pt x="151638" y="13462"/>
                    <a:pt x="6731" y="13462"/>
                  </a:cubicBezTo>
                  <a:close/>
                </a:path>
              </a:pathLst>
            </a:custGeom>
            <a:solidFill>
              <a:srgbClr val="FF0000"/>
            </a:solidFill>
          </p:spPr>
          <p:txBody>
            <a:bodyPr/>
            <a:lstStyle/>
            <a:p>
              <a:endParaRPr lang="nl-BE"/>
            </a:p>
          </p:txBody>
        </p:sp>
        <p:sp>
          <p:nvSpPr>
            <p:cNvPr id="41" name="Freeform 41"/>
            <p:cNvSpPr/>
            <p:nvPr/>
          </p:nvSpPr>
          <p:spPr>
            <a:xfrm>
              <a:off x="6731" y="0"/>
              <a:ext cx="518922" cy="628015"/>
            </a:xfrm>
            <a:custGeom>
              <a:avLst/>
              <a:gdLst/>
              <a:ahLst/>
              <a:cxnLst/>
              <a:rect l="l" t="t" r="r" b="b"/>
              <a:pathLst>
                <a:path w="518922" h="628015">
                  <a:moveTo>
                    <a:pt x="0" y="0"/>
                  </a:moveTo>
                  <a:lnTo>
                    <a:pt x="0" y="6731"/>
                  </a:lnTo>
                  <a:lnTo>
                    <a:pt x="0" y="0"/>
                  </a:lnTo>
                  <a:cubicBezTo>
                    <a:pt x="138049" y="0"/>
                    <a:pt x="262890" y="35941"/>
                    <a:pt x="262890" y="90043"/>
                  </a:cubicBezTo>
                  <a:lnTo>
                    <a:pt x="262890" y="230759"/>
                  </a:lnTo>
                  <a:cubicBezTo>
                    <a:pt x="262890" y="234442"/>
                    <a:pt x="259842" y="237490"/>
                    <a:pt x="256159" y="237490"/>
                  </a:cubicBezTo>
                  <a:cubicBezTo>
                    <a:pt x="252476" y="237490"/>
                    <a:pt x="249428" y="234442"/>
                    <a:pt x="249428" y="230759"/>
                  </a:cubicBezTo>
                  <a:cubicBezTo>
                    <a:pt x="249428" y="227076"/>
                    <a:pt x="252476" y="224028"/>
                    <a:pt x="256159" y="224028"/>
                  </a:cubicBezTo>
                  <a:cubicBezTo>
                    <a:pt x="259842" y="224028"/>
                    <a:pt x="262890" y="227076"/>
                    <a:pt x="262890" y="230759"/>
                  </a:cubicBezTo>
                  <a:cubicBezTo>
                    <a:pt x="262890" y="268605"/>
                    <a:pt x="367284" y="307340"/>
                    <a:pt x="512191" y="307340"/>
                  </a:cubicBezTo>
                  <a:cubicBezTo>
                    <a:pt x="515874" y="307340"/>
                    <a:pt x="518922" y="310388"/>
                    <a:pt x="518922" y="314071"/>
                  </a:cubicBezTo>
                  <a:cubicBezTo>
                    <a:pt x="518922" y="317754"/>
                    <a:pt x="515874" y="320802"/>
                    <a:pt x="512191" y="320802"/>
                  </a:cubicBezTo>
                  <a:cubicBezTo>
                    <a:pt x="367284" y="320802"/>
                    <a:pt x="262890" y="359410"/>
                    <a:pt x="262890" y="397383"/>
                  </a:cubicBezTo>
                  <a:lnTo>
                    <a:pt x="256159" y="397383"/>
                  </a:lnTo>
                  <a:lnTo>
                    <a:pt x="262890" y="397383"/>
                  </a:lnTo>
                  <a:lnTo>
                    <a:pt x="262890" y="537972"/>
                  </a:lnTo>
                  <a:lnTo>
                    <a:pt x="256159" y="537972"/>
                  </a:lnTo>
                  <a:lnTo>
                    <a:pt x="262890" y="537972"/>
                  </a:lnTo>
                  <a:cubicBezTo>
                    <a:pt x="262890" y="592074"/>
                    <a:pt x="138049" y="628015"/>
                    <a:pt x="127" y="628015"/>
                  </a:cubicBezTo>
                  <a:lnTo>
                    <a:pt x="127" y="614426"/>
                  </a:lnTo>
                  <a:cubicBezTo>
                    <a:pt x="145034" y="614426"/>
                    <a:pt x="249428" y="575818"/>
                    <a:pt x="249428" y="537845"/>
                  </a:cubicBezTo>
                  <a:lnTo>
                    <a:pt x="249428" y="397256"/>
                  </a:lnTo>
                  <a:cubicBezTo>
                    <a:pt x="249428" y="343154"/>
                    <a:pt x="374269" y="307213"/>
                    <a:pt x="512191" y="307213"/>
                  </a:cubicBezTo>
                  <a:lnTo>
                    <a:pt x="512191" y="313944"/>
                  </a:lnTo>
                  <a:lnTo>
                    <a:pt x="505460" y="313944"/>
                  </a:lnTo>
                  <a:lnTo>
                    <a:pt x="512191" y="313944"/>
                  </a:lnTo>
                  <a:lnTo>
                    <a:pt x="512191" y="320675"/>
                  </a:lnTo>
                  <a:cubicBezTo>
                    <a:pt x="374269" y="320675"/>
                    <a:pt x="249428" y="284734"/>
                    <a:pt x="249428" y="230632"/>
                  </a:cubicBezTo>
                  <a:lnTo>
                    <a:pt x="256159" y="230632"/>
                  </a:lnTo>
                  <a:lnTo>
                    <a:pt x="262890" y="230632"/>
                  </a:lnTo>
                  <a:lnTo>
                    <a:pt x="256159" y="230632"/>
                  </a:lnTo>
                  <a:lnTo>
                    <a:pt x="249428" y="230632"/>
                  </a:lnTo>
                  <a:lnTo>
                    <a:pt x="249428" y="90043"/>
                  </a:lnTo>
                  <a:lnTo>
                    <a:pt x="256159" y="90043"/>
                  </a:lnTo>
                  <a:lnTo>
                    <a:pt x="249428" y="90043"/>
                  </a:lnTo>
                  <a:cubicBezTo>
                    <a:pt x="249428" y="52197"/>
                    <a:pt x="145034" y="13462"/>
                    <a:pt x="127" y="13462"/>
                  </a:cubicBezTo>
                  <a:close/>
                </a:path>
              </a:pathLst>
            </a:custGeom>
            <a:solidFill>
              <a:srgbClr val="FF0000"/>
            </a:solidFill>
          </p:spPr>
          <p:txBody>
            <a:bodyPr/>
            <a:lstStyle/>
            <a:p>
              <a:endParaRPr lang="nl-BE"/>
            </a:p>
          </p:txBody>
        </p:sp>
      </p:grpSp>
      <p:grpSp>
        <p:nvGrpSpPr>
          <p:cNvPr id="42" name="Group 42"/>
          <p:cNvGrpSpPr/>
          <p:nvPr/>
        </p:nvGrpSpPr>
        <p:grpSpPr>
          <a:xfrm rot="5400000">
            <a:off x="14788281" y="7047374"/>
            <a:ext cx="240162" cy="146573"/>
            <a:chOff x="0" y="0"/>
            <a:chExt cx="525604" cy="320781"/>
          </a:xfrm>
        </p:grpSpPr>
        <p:sp>
          <p:nvSpPr>
            <p:cNvPr id="43" name="Freeform 43"/>
            <p:cNvSpPr/>
            <p:nvPr/>
          </p:nvSpPr>
          <p:spPr>
            <a:xfrm>
              <a:off x="0" y="0"/>
              <a:ext cx="525526" cy="320548"/>
            </a:xfrm>
            <a:custGeom>
              <a:avLst/>
              <a:gdLst/>
              <a:ahLst/>
              <a:cxnLst/>
              <a:rect l="l" t="t" r="r" b="b"/>
              <a:pathLst>
                <a:path w="525526" h="320548">
                  <a:moveTo>
                    <a:pt x="6731" y="0"/>
                  </a:moveTo>
                  <a:lnTo>
                    <a:pt x="6731" y="6731"/>
                  </a:lnTo>
                  <a:lnTo>
                    <a:pt x="6731" y="0"/>
                  </a:lnTo>
                  <a:cubicBezTo>
                    <a:pt x="142621" y="0"/>
                    <a:pt x="269621" y="20320"/>
                    <a:pt x="269621" y="56515"/>
                  </a:cubicBezTo>
                  <a:lnTo>
                    <a:pt x="269621" y="110617"/>
                  </a:lnTo>
                  <a:cubicBezTo>
                    <a:pt x="269621" y="114300"/>
                    <a:pt x="266573" y="117348"/>
                    <a:pt x="262890" y="117348"/>
                  </a:cubicBezTo>
                  <a:cubicBezTo>
                    <a:pt x="259207" y="117348"/>
                    <a:pt x="256159" y="114300"/>
                    <a:pt x="256159" y="110617"/>
                  </a:cubicBezTo>
                  <a:cubicBezTo>
                    <a:pt x="256159" y="106934"/>
                    <a:pt x="259207" y="103886"/>
                    <a:pt x="262890" y="103886"/>
                  </a:cubicBezTo>
                  <a:cubicBezTo>
                    <a:pt x="266573" y="103886"/>
                    <a:pt x="269621" y="106934"/>
                    <a:pt x="269621" y="110617"/>
                  </a:cubicBezTo>
                  <a:cubicBezTo>
                    <a:pt x="269621" y="129413"/>
                    <a:pt x="371856" y="153543"/>
                    <a:pt x="518922" y="153543"/>
                  </a:cubicBezTo>
                  <a:lnTo>
                    <a:pt x="518922" y="160274"/>
                  </a:lnTo>
                  <a:lnTo>
                    <a:pt x="518922" y="167005"/>
                  </a:lnTo>
                  <a:cubicBezTo>
                    <a:pt x="371983" y="167005"/>
                    <a:pt x="269621" y="191262"/>
                    <a:pt x="269621" y="209931"/>
                  </a:cubicBezTo>
                  <a:lnTo>
                    <a:pt x="262890" y="209931"/>
                  </a:lnTo>
                  <a:lnTo>
                    <a:pt x="269621" y="209931"/>
                  </a:lnTo>
                  <a:lnTo>
                    <a:pt x="269621" y="264033"/>
                  </a:lnTo>
                  <a:lnTo>
                    <a:pt x="262890" y="264033"/>
                  </a:lnTo>
                  <a:lnTo>
                    <a:pt x="269621" y="264033"/>
                  </a:lnTo>
                  <a:cubicBezTo>
                    <a:pt x="269621" y="300228"/>
                    <a:pt x="142621" y="320548"/>
                    <a:pt x="6858" y="320548"/>
                  </a:cubicBezTo>
                  <a:cubicBezTo>
                    <a:pt x="3175" y="320548"/>
                    <a:pt x="127" y="317500"/>
                    <a:pt x="127" y="313817"/>
                  </a:cubicBezTo>
                  <a:lnTo>
                    <a:pt x="127" y="6731"/>
                  </a:lnTo>
                  <a:cubicBezTo>
                    <a:pt x="0" y="4953"/>
                    <a:pt x="762" y="3302"/>
                    <a:pt x="2032" y="2032"/>
                  </a:cubicBezTo>
                  <a:cubicBezTo>
                    <a:pt x="3302" y="762"/>
                    <a:pt x="4953" y="0"/>
                    <a:pt x="6731" y="0"/>
                  </a:cubicBezTo>
                  <a:moveTo>
                    <a:pt x="6731" y="13589"/>
                  </a:moveTo>
                  <a:lnTo>
                    <a:pt x="6731" y="6731"/>
                  </a:lnTo>
                  <a:lnTo>
                    <a:pt x="13462" y="6731"/>
                  </a:lnTo>
                  <a:lnTo>
                    <a:pt x="13462" y="314071"/>
                  </a:lnTo>
                  <a:lnTo>
                    <a:pt x="6731" y="314071"/>
                  </a:lnTo>
                  <a:lnTo>
                    <a:pt x="6731" y="307340"/>
                  </a:lnTo>
                  <a:cubicBezTo>
                    <a:pt x="153670" y="307340"/>
                    <a:pt x="256032" y="283083"/>
                    <a:pt x="256032" y="264414"/>
                  </a:cubicBezTo>
                  <a:lnTo>
                    <a:pt x="256032" y="210185"/>
                  </a:lnTo>
                  <a:cubicBezTo>
                    <a:pt x="256032" y="173990"/>
                    <a:pt x="383032" y="153670"/>
                    <a:pt x="518795" y="153670"/>
                  </a:cubicBezTo>
                  <a:cubicBezTo>
                    <a:pt x="522478" y="153670"/>
                    <a:pt x="525526" y="156718"/>
                    <a:pt x="525526" y="160401"/>
                  </a:cubicBezTo>
                  <a:cubicBezTo>
                    <a:pt x="525526" y="164084"/>
                    <a:pt x="522478" y="167132"/>
                    <a:pt x="518795" y="167132"/>
                  </a:cubicBezTo>
                  <a:cubicBezTo>
                    <a:pt x="383032" y="167132"/>
                    <a:pt x="256032" y="146812"/>
                    <a:pt x="256032" y="110617"/>
                  </a:cubicBezTo>
                  <a:lnTo>
                    <a:pt x="262763" y="110617"/>
                  </a:lnTo>
                  <a:lnTo>
                    <a:pt x="269494" y="110617"/>
                  </a:lnTo>
                  <a:lnTo>
                    <a:pt x="262763" y="110617"/>
                  </a:lnTo>
                  <a:lnTo>
                    <a:pt x="256032" y="110617"/>
                  </a:lnTo>
                  <a:lnTo>
                    <a:pt x="256032" y="56515"/>
                  </a:lnTo>
                  <a:lnTo>
                    <a:pt x="262763" y="56515"/>
                  </a:lnTo>
                  <a:lnTo>
                    <a:pt x="256032" y="56515"/>
                  </a:lnTo>
                  <a:cubicBezTo>
                    <a:pt x="256032" y="37719"/>
                    <a:pt x="153797" y="13589"/>
                    <a:pt x="6731" y="13589"/>
                  </a:cubicBezTo>
                  <a:close/>
                </a:path>
              </a:pathLst>
            </a:custGeom>
            <a:solidFill>
              <a:srgbClr val="FF0000"/>
            </a:solidFill>
          </p:spPr>
          <p:txBody>
            <a:bodyPr/>
            <a:lstStyle/>
            <a:p>
              <a:endParaRPr lang="nl-BE"/>
            </a:p>
          </p:txBody>
        </p:sp>
        <p:sp>
          <p:nvSpPr>
            <p:cNvPr id="44" name="Freeform 44"/>
            <p:cNvSpPr/>
            <p:nvPr/>
          </p:nvSpPr>
          <p:spPr>
            <a:xfrm>
              <a:off x="6731" y="0"/>
              <a:ext cx="518922" cy="320548"/>
            </a:xfrm>
            <a:custGeom>
              <a:avLst/>
              <a:gdLst/>
              <a:ahLst/>
              <a:cxnLst/>
              <a:rect l="l" t="t" r="r" b="b"/>
              <a:pathLst>
                <a:path w="518922" h="320548">
                  <a:moveTo>
                    <a:pt x="0" y="0"/>
                  </a:moveTo>
                  <a:lnTo>
                    <a:pt x="0" y="6731"/>
                  </a:lnTo>
                  <a:lnTo>
                    <a:pt x="0" y="0"/>
                  </a:lnTo>
                  <a:cubicBezTo>
                    <a:pt x="135890" y="0"/>
                    <a:pt x="262890" y="20320"/>
                    <a:pt x="262890" y="56515"/>
                  </a:cubicBezTo>
                  <a:lnTo>
                    <a:pt x="262890" y="110617"/>
                  </a:lnTo>
                  <a:cubicBezTo>
                    <a:pt x="262890" y="114300"/>
                    <a:pt x="259842" y="117348"/>
                    <a:pt x="256159" y="117348"/>
                  </a:cubicBezTo>
                  <a:cubicBezTo>
                    <a:pt x="252476" y="117348"/>
                    <a:pt x="249428" y="114300"/>
                    <a:pt x="249428" y="110617"/>
                  </a:cubicBezTo>
                  <a:cubicBezTo>
                    <a:pt x="249428" y="106934"/>
                    <a:pt x="252476" y="103886"/>
                    <a:pt x="256159" y="103886"/>
                  </a:cubicBezTo>
                  <a:cubicBezTo>
                    <a:pt x="259842" y="103886"/>
                    <a:pt x="262890" y="106934"/>
                    <a:pt x="262890" y="110617"/>
                  </a:cubicBezTo>
                  <a:cubicBezTo>
                    <a:pt x="262890" y="129413"/>
                    <a:pt x="365125" y="153543"/>
                    <a:pt x="512191" y="153543"/>
                  </a:cubicBezTo>
                  <a:lnTo>
                    <a:pt x="512191" y="160274"/>
                  </a:lnTo>
                  <a:lnTo>
                    <a:pt x="512191" y="167005"/>
                  </a:lnTo>
                  <a:cubicBezTo>
                    <a:pt x="365252" y="167005"/>
                    <a:pt x="262890" y="191262"/>
                    <a:pt x="262890" y="209931"/>
                  </a:cubicBezTo>
                  <a:lnTo>
                    <a:pt x="256159" y="209931"/>
                  </a:lnTo>
                  <a:lnTo>
                    <a:pt x="262890" y="209931"/>
                  </a:lnTo>
                  <a:lnTo>
                    <a:pt x="262890" y="264033"/>
                  </a:lnTo>
                  <a:lnTo>
                    <a:pt x="256159" y="264033"/>
                  </a:lnTo>
                  <a:lnTo>
                    <a:pt x="262890" y="264033"/>
                  </a:lnTo>
                  <a:cubicBezTo>
                    <a:pt x="262890" y="300228"/>
                    <a:pt x="135890" y="320548"/>
                    <a:pt x="127" y="320548"/>
                  </a:cubicBezTo>
                  <a:lnTo>
                    <a:pt x="127" y="307213"/>
                  </a:lnTo>
                  <a:cubicBezTo>
                    <a:pt x="147066" y="307213"/>
                    <a:pt x="249428" y="282956"/>
                    <a:pt x="249428" y="264287"/>
                  </a:cubicBezTo>
                  <a:lnTo>
                    <a:pt x="249428" y="210185"/>
                  </a:lnTo>
                  <a:cubicBezTo>
                    <a:pt x="249428" y="173990"/>
                    <a:pt x="376428" y="153670"/>
                    <a:pt x="512191" y="153670"/>
                  </a:cubicBezTo>
                  <a:cubicBezTo>
                    <a:pt x="515874" y="153670"/>
                    <a:pt x="518922" y="156718"/>
                    <a:pt x="518922" y="160401"/>
                  </a:cubicBezTo>
                  <a:cubicBezTo>
                    <a:pt x="518922" y="164084"/>
                    <a:pt x="515874" y="167132"/>
                    <a:pt x="512191" y="167132"/>
                  </a:cubicBezTo>
                  <a:cubicBezTo>
                    <a:pt x="376428" y="167132"/>
                    <a:pt x="249428" y="146812"/>
                    <a:pt x="249428" y="110617"/>
                  </a:cubicBezTo>
                  <a:lnTo>
                    <a:pt x="256159" y="110617"/>
                  </a:lnTo>
                  <a:lnTo>
                    <a:pt x="262890" y="110617"/>
                  </a:lnTo>
                  <a:lnTo>
                    <a:pt x="256159" y="110617"/>
                  </a:lnTo>
                  <a:lnTo>
                    <a:pt x="249428" y="110617"/>
                  </a:lnTo>
                  <a:lnTo>
                    <a:pt x="249428" y="56515"/>
                  </a:lnTo>
                  <a:lnTo>
                    <a:pt x="256159" y="56515"/>
                  </a:lnTo>
                  <a:lnTo>
                    <a:pt x="249428" y="56515"/>
                  </a:lnTo>
                  <a:cubicBezTo>
                    <a:pt x="249428" y="37719"/>
                    <a:pt x="147193" y="13589"/>
                    <a:pt x="127" y="13589"/>
                  </a:cubicBezTo>
                  <a:close/>
                </a:path>
              </a:pathLst>
            </a:custGeom>
            <a:solidFill>
              <a:srgbClr val="FF0000"/>
            </a:solidFill>
          </p:spPr>
          <p:txBody>
            <a:bodyPr/>
            <a:lstStyle/>
            <a:p>
              <a:endParaRPr lang="nl-BE"/>
            </a:p>
          </p:txBody>
        </p:sp>
      </p:grpSp>
      <p:grpSp>
        <p:nvGrpSpPr>
          <p:cNvPr id="45" name="Group 45"/>
          <p:cNvGrpSpPr/>
          <p:nvPr/>
        </p:nvGrpSpPr>
        <p:grpSpPr>
          <a:xfrm rot="5400000">
            <a:off x="12477296" y="9118346"/>
            <a:ext cx="240162" cy="333751"/>
            <a:chOff x="0" y="0"/>
            <a:chExt cx="525604" cy="730426"/>
          </a:xfrm>
        </p:grpSpPr>
        <p:sp>
          <p:nvSpPr>
            <p:cNvPr id="46" name="Freeform 46"/>
            <p:cNvSpPr/>
            <p:nvPr/>
          </p:nvSpPr>
          <p:spPr>
            <a:xfrm>
              <a:off x="0" y="0"/>
              <a:ext cx="525526" cy="730504"/>
            </a:xfrm>
            <a:custGeom>
              <a:avLst/>
              <a:gdLst/>
              <a:ahLst/>
              <a:cxnLst/>
              <a:rect l="l" t="t" r="r" b="b"/>
              <a:pathLst>
                <a:path w="525526" h="730504">
                  <a:moveTo>
                    <a:pt x="6731" y="0"/>
                  </a:moveTo>
                  <a:lnTo>
                    <a:pt x="6731" y="6731"/>
                  </a:lnTo>
                  <a:lnTo>
                    <a:pt x="6731" y="0"/>
                  </a:lnTo>
                  <a:cubicBezTo>
                    <a:pt x="142113" y="0"/>
                    <a:pt x="269621" y="17272"/>
                    <a:pt x="269621" y="49784"/>
                  </a:cubicBezTo>
                  <a:lnTo>
                    <a:pt x="269621" y="322199"/>
                  </a:lnTo>
                  <a:lnTo>
                    <a:pt x="262890" y="322199"/>
                  </a:lnTo>
                  <a:lnTo>
                    <a:pt x="269621" y="322199"/>
                  </a:lnTo>
                  <a:cubicBezTo>
                    <a:pt x="269621" y="337185"/>
                    <a:pt x="371475" y="358394"/>
                    <a:pt x="518922" y="358394"/>
                  </a:cubicBezTo>
                  <a:lnTo>
                    <a:pt x="518922" y="365125"/>
                  </a:lnTo>
                  <a:lnTo>
                    <a:pt x="518922" y="371856"/>
                  </a:lnTo>
                  <a:cubicBezTo>
                    <a:pt x="371475" y="371856"/>
                    <a:pt x="269621" y="393065"/>
                    <a:pt x="269621" y="408051"/>
                  </a:cubicBezTo>
                  <a:lnTo>
                    <a:pt x="262890" y="408051"/>
                  </a:lnTo>
                  <a:lnTo>
                    <a:pt x="269621" y="408051"/>
                  </a:lnTo>
                  <a:lnTo>
                    <a:pt x="269621" y="680720"/>
                  </a:lnTo>
                  <a:lnTo>
                    <a:pt x="262890" y="680720"/>
                  </a:lnTo>
                  <a:lnTo>
                    <a:pt x="269621" y="680720"/>
                  </a:lnTo>
                  <a:cubicBezTo>
                    <a:pt x="269621" y="713232"/>
                    <a:pt x="142240" y="730504"/>
                    <a:pt x="6858" y="730504"/>
                  </a:cubicBezTo>
                  <a:cubicBezTo>
                    <a:pt x="3175" y="730504"/>
                    <a:pt x="127" y="727456"/>
                    <a:pt x="127" y="723773"/>
                  </a:cubicBezTo>
                  <a:lnTo>
                    <a:pt x="127" y="6731"/>
                  </a:lnTo>
                  <a:cubicBezTo>
                    <a:pt x="0" y="4953"/>
                    <a:pt x="762" y="3302"/>
                    <a:pt x="2032" y="2032"/>
                  </a:cubicBezTo>
                  <a:cubicBezTo>
                    <a:pt x="3302" y="762"/>
                    <a:pt x="4953" y="0"/>
                    <a:pt x="6731" y="0"/>
                  </a:cubicBezTo>
                  <a:moveTo>
                    <a:pt x="6731" y="13589"/>
                  </a:moveTo>
                  <a:lnTo>
                    <a:pt x="6731" y="6731"/>
                  </a:lnTo>
                  <a:lnTo>
                    <a:pt x="13462" y="6731"/>
                  </a:lnTo>
                  <a:lnTo>
                    <a:pt x="13462" y="723646"/>
                  </a:lnTo>
                  <a:lnTo>
                    <a:pt x="6731" y="723646"/>
                  </a:lnTo>
                  <a:lnTo>
                    <a:pt x="6731" y="716915"/>
                  </a:lnTo>
                  <a:cubicBezTo>
                    <a:pt x="154178" y="716915"/>
                    <a:pt x="256032" y="695706"/>
                    <a:pt x="256032" y="680720"/>
                  </a:cubicBezTo>
                  <a:lnTo>
                    <a:pt x="256032" y="408178"/>
                  </a:lnTo>
                  <a:cubicBezTo>
                    <a:pt x="256032" y="375666"/>
                    <a:pt x="383413" y="358394"/>
                    <a:pt x="518795" y="358394"/>
                  </a:cubicBezTo>
                  <a:cubicBezTo>
                    <a:pt x="522478" y="358394"/>
                    <a:pt x="525526" y="361442"/>
                    <a:pt x="525526" y="365125"/>
                  </a:cubicBezTo>
                  <a:cubicBezTo>
                    <a:pt x="525526" y="368808"/>
                    <a:pt x="522478" y="371856"/>
                    <a:pt x="518795" y="371856"/>
                  </a:cubicBezTo>
                  <a:cubicBezTo>
                    <a:pt x="383413" y="371856"/>
                    <a:pt x="256032" y="354584"/>
                    <a:pt x="256032" y="322072"/>
                  </a:cubicBezTo>
                  <a:lnTo>
                    <a:pt x="256032" y="49784"/>
                  </a:lnTo>
                  <a:lnTo>
                    <a:pt x="262763" y="49784"/>
                  </a:lnTo>
                  <a:lnTo>
                    <a:pt x="256032" y="49784"/>
                  </a:lnTo>
                  <a:cubicBezTo>
                    <a:pt x="256032" y="34798"/>
                    <a:pt x="154178" y="13589"/>
                    <a:pt x="6731" y="13589"/>
                  </a:cubicBezTo>
                  <a:close/>
                </a:path>
              </a:pathLst>
            </a:custGeom>
            <a:solidFill>
              <a:srgbClr val="FF0000"/>
            </a:solidFill>
          </p:spPr>
          <p:txBody>
            <a:bodyPr/>
            <a:lstStyle/>
            <a:p>
              <a:endParaRPr lang="nl-BE"/>
            </a:p>
          </p:txBody>
        </p:sp>
        <p:sp>
          <p:nvSpPr>
            <p:cNvPr id="47" name="Freeform 47"/>
            <p:cNvSpPr/>
            <p:nvPr/>
          </p:nvSpPr>
          <p:spPr>
            <a:xfrm>
              <a:off x="6731" y="0"/>
              <a:ext cx="518922" cy="730504"/>
            </a:xfrm>
            <a:custGeom>
              <a:avLst/>
              <a:gdLst/>
              <a:ahLst/>
              <a:cxnLst/>
              <a:rect l="l" t="t" r="r" b="b"/>
              <a:pathLst>
                <a:path w="518922" h="730504">
                  <a:moveTo>
                    <a:pt x="0" y="0"/>
                  </a:moveTo>
                  <a:lnTo>
                    <a:pt x="0" y="6731"/>
                  </a:lnTo>
                  <a:lnTo>
                    <a:pt x="0" y="0"/>
                  </a:lnTo>
                  <a:cubicBezTo>
                    <a:pt x="135382" y="0"/>
                    <a:pt x="262890" y="17272"/>
                    <a:pt x="262890" y="49784"/>
                  </a:cubicBezTo>
                  <a:lnTo>
                    <a:pt x="262890" y="322199"/>
                  </a:lnTo>
                  <a:lnTo>
                    <a:pt x="256159" y="322199"/>
                  </a:lnTo>
                  <a:lnTo>
                    <a:pt x="262890" y="322199"/>
                  </a:lnTo>
                  <a:cubicBezTo>
                    <a:pt x="262890" y="337185"/>
                    <a:pt x="364744" y="358394"/>
                    <a:pt x="512191" y="358394"/>
                  </a:cubicBezTo>
                  <a:lnTo>
                    <a:pt x="512191" y="365125"/>
                  </a:lnTo>
                  <a:lnTo>
                    <a:pt x="512191" y="371856"/>
                  </a:lnTo>
                  <a:cubicBezTo>
                    <a:pt x="364744" y="371856"/>
                    <a:pt x="262890" y="393065"/>
                    <a:pt x="262890" y="408051"/>
                  </a:cubicBezTo>
                  <a:lnTo>
                    <a:pt x="256159" y="408051"/>
                  </a:lnTo>
                  <a:lnTo>
                    <a:pt x="262890" y="408051"/>
                  </a:lnTo>
                  <a:lnTo>
                    <a:pt x="262890" y="680720"/>
                  </a:lnTo>
                  <a:lnTo>
                    <a:pt x="256159" y="680720"/>
                  </a:lnTo>
                  <a:lnTo>
                    <a:pt x="262890" y="680720"/>
                  </a:lnTo>
                  <a:cubicBezTo>
                    <a:pt x="262890" y="713232"/>
                    <a:pt x="135509" y="730504"/>
                    <a:pt x="127" y="730504"/>
                  </a:cubicBezTo>
                  <a:lnTo>
                    <a:pt x="127" y="716915"/>
                  </a:lnTo>
                  <a:cubicBezTo>
                    <a:pt x="147574" y="716915"/>
                    <a:pt x="249428" y="695706"/>
                    <a:pt x="249428" y="680720"/>
                  </a:cubicBezTo>
                  <a:lnTo>
                    <a:pt x="249428" y="408178"/>
                  </a:lnTo>
                  <a:cubicBezTo>
                    <a:pt x="249428" y="375666"/>
                    <a:pt x="376809" y="358394"/>
                    <a:pt x="512191" y="358394"/>
                  </a:cubicBezTo>
                  <a:cubicBezTo>
                    <a:pt x="515874" y="358394"/>
                    <a:pt x="518922" y="361442"/>
                    <a:pt x="518922" y="365125"/>
                  </a:cubicBezTo>
                  <a:cubicBezTo>
                    <a:pt x="518922" y="368808"/>
                    <a:pt x="515874" y="371856"/>
                    <a:pt x="512191" y="371856"/>
                  </a:cubicBezTo>
                  <a:cubicBezTo>
                    <a:pt x="376809" y="371856"/>
                    <a:pt x="249428" y="354584"/>
                    <a:pt x="249428" y="322072"/>
                  </a:cubicBezTo>
                  <a:lnTo>
                    <a:pt x="249428" y="49784"/>
                  </a:lnTo>
                  <a:lnTo>
                    <a:pt x="256159" y="49784"/>
                  </a:lnTo>
                  <a:lnTo>
                    <a:pt x="249428" y="49784"/>
                  </a:lnTo>
                  <a:cubicBezTo>
                    <a:pt x="249428" y="34798"/>
                    <a:pt x="147574" y="13589"/>
                    <a:pt x="127" y="13589"/>
                  </a:cubicBezTo>
                  <a:close/>
                </a:path>
              </a:pathLst>
            </a:custGeom>
            <a:solidFill>
              <a:srgbClr val="FF0000"/>
            </a:solidFill>
          </p:spPr>
          <p:txBody>
            <a:bodyPr/>
            <a:lstStyle/>
            <a:p>
              <a:endParaRPr lang="nl-BE"/>
            </a:p>
          </p:txBody>
        </p:sp>
      </p:grpSp>
      <p:grpSp>
        <p:nvGrpSpPr>
          <p:cNvPr id="48" name="Group 48"/>
          <p:cNvGrpSpPr/>
          <p:nvPr/>
        </p:nvGrpSpPr>
        <p:grpSpPr>
          <a:xfrm rot="5400000">
            <a:off x="13127079" y="9185857"/>
            <a:ext cx="240162" cy="198727"/>
            <a:chOff x="0" y="0"/>
            <a:chExt cx="525604" cy="434923"/>
          </a:xfrm>
        </p:grpSpPr>
        <p:sp>
          <p:nvSpPr>
            <p:cNvPr id="49" name="Freeform 49"/>
            <p:cNvSpPr/>
            <p:nvPr/>
          </p:nvSpPr>
          <p:spPr>
            <a:xfrm>
              <a:off x="0" y="0"/>
              <a:ext cx="525526" cy="434848"/>
            </a:xfrm>
            <a:custGeom>
              <a:avLst/>
              <a:gdLst/>
              <a:ahLst/>
              <a:cxnLst/>
              <a:rect l="l" t="t" r="r" b="b"/>
              <a:pathLst>
                <a:path w="525526" h="434848">
                  <a:moveTo>
                    <a:pt x="6731" y="0"/>
                  </a:moveTo>
                  <a:lnTo>
                    <a:pt x="6731" y="6731"/>
                  </a:lnTo>
                  <a:lnTo>
                    <a:pt x="6731" y="0"/>
                  </a:lnTo>
                  <a:cubicBezTo>
                    <a:pt x="138684" y="0"/>
                    <a:pt x="256286" y="13081"/>
                    <a:pt x="268097" y="35814"/>
                  </a:cubicBezTo>
                  <a:cubicBezTo>
                    <a:pt x="268986" y="37465"/>
                    <a:pt x="269494" y="39370"/>
                    <a:pt x="269494" y="41402"/>
                  </a:cubicBezTo>
                  <a:lnTo>
                    <a:pt x="269494" y="182753"/>
                  </a:lnTo>
                  <a:lnTo>
                    <a:pt x="262763" y="182753"/>
                  </a:lnTo>
                  <a:lnTo>
                    <a:pt x="269494" y="182753"/>
                  </a:lnTo>
                  <a:cubicBezTo>
                    <a:pt x="269494" y="182372"/>
                    <a:pt x="269367" y="182118"/>
                    <a:pt x="269367" y="182118"/>
                  </a:cubicBezTo>
                  <a:cubicBezTo>
                    <a:pt x="276352" y="195453"/>
                    <a:pt x="380238" y="210693"/>
                    <a:pt x="518795" y="210693"/>
                  </a:cubicBezTo>
                  <a:lnTo>
                    <a:pt x="518795" y="217424"/>
                  </a:lnTo>
                  <a:lnTo>
                    <a:pt x="518795" y="224155"/>
                  </a:lnTo>
                  <a:cubicBezTo>
                    <a:pt x="380365" y="224155"/>
                    <a:pt x="276352" y="239395"/>
                    <a:pt x="269367" y="252730"/>
                  </a:cubicBezTo>
                  <a:cubicBezTo>
                    <a:pt x="269367" y="252730"/>
                    <a:pt x="269494" y="252476"/>
                    <a:pt x="269494" y="252095"/>
                  </a:cubicBezTo>
                  <a:lnTo>
                    <a:pt x="262763" y="252095"/>
                  </a:lnTo>
                  <a:lnTo>
                    <a:pt x="269494" y="252095"/>
                  </a:lnTo>
                  <a:lnTo>
                    <a:pt x="269494" y="393446"/>
                  </a:lnTo>
                  <a:lnTo>
                    <a:pt x="262763" y="393446"/>
                  </a:lnTo>
                  <a:lnTo>
                    <a:pt x="269494" y="393446"/>
                  </a:lnTo>
                  <a:cubicBezTo>
                    <a:pt x="269494" y="395478"/>
                    <a:pt x="268986" y="397383"/>
                    <a:pt x="268097" y="399034"/>
                  </a:cubicBezTo>
                  <a:cubicBezTo>
                    <a:pt x="256159" y="421640"/>
                    <a:pt x="138684" y="434848"/>
                    <a:pt x="6731" y="434848"/>
                  </a:cubicBezTo>
                  <a:cubicBezTo>
                    <a:pt x="3048" y="434848"/>
                    <a:pt x="0" y="431800"/>
                    <a:pt x="0" y="428117"/>
                  </a:cubicBezTo>
                  <a:lnTo>
                    <a:pt x="0" y="6731"/>
                  </a:lnTo>
                  <a:cubicBezTo>
                    <a:pt x="0" y="4953"/>
                    <a:pt x="762" y="3302"/>
                    <a:pt x="2032" y="2032"/>
                  </a:cubicBezTo>
                  <a:cubicBezTo>
                    <a:pt x="3302" y="762"/>
                    <a:pt x="4953" y="0"/>
                    <a:pt x="6731" y="0"/>
                  </a:cubicBezTo>
                  <a:moveTo>
                    <a:pt x="6731" y="13589"/>
                  </a:moveTo>
                  <a:lnTo>
                    <a:pt x="6731" y="6731"/>
                  </a:lnTo>
                  <a:lnTo>
                    <a:pt x="13462" y="6731"/>
                  </a:lnTo>
                  <a:lnTo>
                    <a:pt x="13462" y="428117"/>
                  </a:lnTo>
                  <a:lnTo>
                    <a:pt x="6731" y="428117"/>
                  </a:lnTo>
                  <a:lnTo>
                    <a:pt x="6731" y="421386"/>
                  </a:lnTo>
                  <a:cubicBezTo>
                    <a:pt x="145161" y="421386"/>
                    <a:pt x="249174" y="406146"/>
                    <a:pt x="256159" y="392811"/>
                  </a:cubicBezTo>
                  <a:cubicBezTo>
                    <a:pt x="256159" y="392811"/>
                    <a:pt x="256032" y="393065"/>
                    <a:pt x="256032" y="393446"/>
                  </a:cubicBezTo>
                  <a:lnTo>
                    <a:pt x="256032" y="252095"/>
                  </a:lnTo>
                  <a:cubicBezTo>
                    <a:pt x="256032" y="250063"/>
                    <a:pt x="256540" y="248158"/>
                    <a:pt x="257429" y="246507"/>
                  </a:cubicBezTo>
                  <a:cubicBezTo>
                    <a:pt x="269367" y="223901"/>
                    <a:pt x="386842" y="210693"/>
                    <a:pt x="518795" y="210693"/>
                  </a:cubicBezTo>
                  <a:cubicBezTo>
                    <a:pt x="522478" y="210693"/>
                    <a:pt x="525526" y="213741"/>
                    <a:pt x="525526" y="217424"/>
                  </a:cubicBezTo>
                  <a:cubicBezTo>
                    <a:pt x="525526" y="221107"/>
                    <a:pt x="522478" y="224155"/>
                    <a:pt x="518795" y="224155"/>
                  </a:cubicBezTo>
                  <a:cubicBezTo>
                    <a:pt x="386842" y="224155"/>
                    <a:pt x="269367" y="211074"/>
                    <a:pt x="257429" y="188341"/>
                  </a:cubicBezTo>
                  <a:cubicBezTo>
                    <a:pt x="256540" y="186690"/>
                    <a:pt x="256032" y="184785"/>
                    <a:pt x="256032" y="182753"/>
                  </a:cubicBezTo>
                  <a:lnTo>
                    <a:pt x="256032" y="41402"/>
                  </a:lnTo>
                  <a:lnTo>
                    <a:pt x="262763" y="41402"/>
                  </a:lnTo>
                  <a:lnTo>
                    <a:pt x="256032" y="41402"/>
                  </a:lnTo>
                  <a:cubicBezTo>
                    <a:pt x="256032" y="41783"/>
                    <a:pt x="256159" y="42037"/>
                    <a:pt x="256159" y="42037"/>
                  </a:cubicBezTo>
                  <a:cubicBezTo>
                    <a:pt x="249174" y="28829"/>
                    <a:pt x="145288" y="13589"/>
                    <a:pt x="6731" y="13589"/>
                  </a:cubicBezTo>
                  <a:close/>
                </a:path>
              </a:pathLst>
            </a:custGeom>
            <a:solidFill>
              <a:srgbClr val="FF0000"/>
            </a:solidFill>
          </p:spPr>
          <p:txBody>
            <a:bodyPr/>
            <a:lstStyle/>
            <a:p>
              <a:endParaRPr lang="nl-BE"/>
            </a:p>
          </p:txBody>
        </p:sp>
        <p:sp>
          <p:nvSpPr>
            <p:cNvPr id="50" name="Freeform 50"/>
            <p:cNvSpPr/>
            <p:nvPr/>
          </p:nvSpPr>
          <p:spPr>
            <a:xfrm>
              <a:off x="6731" y="0"/>
              <a:ext cx="518795" cy="434848"/>
            </a:xfrm>
            <a:custGeom>
              <a:avLst/>
              <a:gdLst/>
              <a:ahLst/>
              <a:cxnLst/>
              <a:rect l="l" t="t" r="r" b="b"/>
              <a:pathLst>
                <a:path w="518795" h="434848">
                  <a:moveTo>
                    <a:pt x="0" y="0"/>
                  </a:moveTo>
                  <a:lnTo>
                    <a:pt x="0" y="6731"/>
                  </a:lnTo>
                  <a:lnTo>
                    <a:pt x="0" y="0"/>
                  </a:lnTo>
                  <a:cubicBezTo>
                    <a:pt x="131953" y="0"/>
                    <a:pt x="249555" y="13081"/>
                    <a:pt x="261366" y="35814"/>
                  </a:cubicBezTo>
                  <a:cubicBezTo>
                    <a:pt x="262255" y="37465"/>
                    <a:pt x="262763" y="39370"/>
                    <a:pt x="262763" y="41402"/>
                  </a:cubicBezTo>
                  <a:lnTo>
                    <a:pt x="262763" y="182753"/>
                  </a:lnTo>
                  <a:lnTo>
                    <a:pt x="256032" y="182753"/>
                  </a:lnTo>
                  <a:lnTo>
                    <a:pt x="262763" y="182753"/>
                  </a:lnTo>
                  <a:cubicBezTo>
                    <a:pt x="262763" y="182372"/>
                    <a:pt x="262636" y="182118"/>
                    <a:pt x="262636" y="182118"/>
                  </a:cubicBezTo>
                  <a:cubicBezTo>
                    <a:pt x="269621" y="195453"/>
                    <a:pt x="373507" y="210693"/>
                    <a:pt x="512064" y="210693"/>
                  </a:cubicBezTo>
                  <a:lnTo>
                    <a:pt x="512064" y="217424"/>
                  </a:lnTo>
                  <a:lnTo>
                    <a:pt x="512064" y="224155"/>
                  </a:lnTo>
                  <a:cubicBezTo>
                    <a:pt x="373634" y="224155"/>
                    <a:pt x="269621" y="239395"/>
                    <a:pt x="262636" y="252730"/>
                  </a:cubicBezTo>
                  <a:cubicBezTo>
                    <a:pt x="262636" y="252730"/>
                    <a:pt x="262763" y="252476"/>
                    <a:pt x="262763" y="252095"/>
                  </a:cubicBezTo>
                  <a:lnTo>
                    <a:pt x="256032" y="252095"/>
                  </a:lnTo>
                  <a:lnTo>
                    <a:pt x="262763" y="252095"/>
                  </a:lnTo>
                  <a:lnTo>
                    <a:pt x="262763" y="393446"/>
                  </a:lnTo>
                  <a:lnTo>
                    <a:pt x="256032" y="393446"/>
                  </a:lnTo>
                  <a:lnTo>
                    <a:pt x="262763" y="393446"/>
                  </a:lnTo>
                  <a:cubicBezTo>
                    <a:pt x="262763" y="395478"/>
                    <a:pt x="262255" y="397383"/>
                    <a:pt x="261366" y="399034"/>
                  </a:cubicBezTo>
                  <a:cubicBezTo>
                    <a:pt x="249428" y="421640"/>
                    <a:pt x="131953" y="434848"/>
                    <a:pt x="0" y="434848"/>
                  </a:cubicBezTo>
                  <a:lnTo>
                    <a:pt x="0" y="421386"/>
                  </a:lnTo>
                  <a:cubicBezTo>
                    <a:pt x="138430" y="421386"/>
                    <a:pt x="242443" y="406146"/>
                    <a:pt x="249428" y="392811"/>
                  </a:cubicBezTo>
                  <a:cubicBezTo>
                    <a:pt x="249428" y="392811"/>
                    <a:pt x="249301" y="393065"/>
                    <a:pt x="249301" y="393446"/>
                  </a:cubicBezTo>
                  <a:lnTo>
                    <a:pt x="249301" y="252095"/>
                  </a:lnTo>
                  <a:cubicBezTo>
                    <a:pt x="249301" y="250063"/>
                    <a:pt x="249809" y="248158"/>
                    <a:pt x="250698" y="246507"/>
                  </a:cubicBezTo>
                  <a:cubicBezTo>
                    <a:pt x="262636" y="223901"/>
                    <a:pt x="380111" y="210693"/>
                    <a:pt x="512064" y="210693"/>
                  </a:cubicBezTo>
                  <a:cubicBezTo>
                    <a:pt x="515747" y="210693"/>
                    <a:pt x="518795" y="213741"/>
                    <a:pt x="518795" y="217424"/>
                  </a:cubicBezTo>
                  <a:cubicBezTo>
                    <a:pt x="518795" y="221107"/>
                    <a:pt x="515747" y="224155"/>
                    <a:pt x="512064" y="224155"/>
                  </a:cubicBezTo>
                  <a:cubicBezTo>
                    <a:pt x="380111" y="224155"/>
                    <a:pt x="262636" y="211074"/>
                    <a:pt x="250698" y="188341"/>
                  </a:cubicBezTo>
                  <a:cubicBezTo>
                    <a:pt x="249809" y="186690"/>
                    <a:pt x="249301" y="184785"/>
                    <a:pt x="249301" y="182753"/>
                  </a:cubicBezTo>
                  <a:lnTo>
                    <a:pt x="249301" y="41402"/>
                  </a:lnTo>
                  <a:lnTo>
                    <a:pt x="256032" y="41402"/>
                  </a:lnTo>
                  <a:lnTo>
                    <a:pt x="249301" y="41402"/>
                  </a:lnTo>
                  <a:cubicBezTo>
                    <a:pt x="249301" y="41783"/>
                    <a:pt x="249428" y="42037"/>
                    <a:pt x="249428" y="42037"/>
                  </a:cubicBezTo>
                  <a:cubicBezTo>
                    <a:pt x="242443" y="28829"/>
                    <a:pt x="138557" y="13589"/>
                    <a:pt x="0" y="13589"/>
                  </a:cubicBezTo>
                  <a:close/>
                </a:path>
              </a:pathLst>
            </a:custGeom>
            <a:solidFill>
              <a:srgbClr val="FF0000"/>
            </a:solidFill>
          </p:spPr>
          <p:txBody>
            <a:bodyPr/>
            <a:lstStyle/>
            <a:p>
              <a:endParaRPr lang="nl-BE"/>
            </a:p>
          </p:txBody>
        </p:sp>
      </p:grpSp>
      <p:grpSp>
        <p:nvGrpSpPr>
          <p:cNvPr id="51" name="Group 51"/>
          <p:cNvGrpSpPr/>
          <p:nvPr/>
        </p:nvGrpSpPr>
        <p:grpSpPr>
          <a:xfrm rot="5400000">
            <a:off x="13410526" y="9188054"/>
            <a:ext cx="240162" cy="198727"/>
            <a:chOff x="0" y="0"/>
            <a:chExt cx="525604" cy="434923"/>
          </a:xfrm>
        </p:grpSpPr>
        <p:sp>
          <p:nvSpPr>
            <p:cNvPr id="52" name="Freeform 52"/>
            <p:cNvSpPr/>
            <p:nvPr/>
          </p:nvSpPr>
          <p:spPr>
            <a:xfrm>
              <a:off x="0" y="0"/>
              <a:ext cx="525526" cy="434848"/>
            </a:xfrm>
            <a:custGeom>
              <a:avLst/>
              <a:gdLst/>
              <a:ahLst/>
              <a:cxnLst/>
              <a:rect l="l" t="t" r="r" b="b"/>
              <a:pathLst>
                <a:path w="525526" h="434848">
                  <a:moveTo>
                    <a:pt x="6731" y="0"/>
                  </a:moveTo>
                  <a:lnTo>
                    <a:pt x="6731" y="6731"/>
                  </a:lnTo>
                  <a:lnTo>
                    <a:pt x="6731" y="0"/>
                  </a:lnTo>
                  <a:cubicBezTo>
                    <a:pt x="138684" y="0"/>
                    <a:pt x="256286" y="13081"/>
                    <a:pt x="268097" y="35814"/>
                  </a:cubicBezTo>
                  <a:cubicBezTo>
                    <a:pt x="268986" y="37465"/>
                    <a:pt x="269494" y="39370"/>
                    <a:pt x="269494" y="41402"/>
                  </a:cubicBezTo>
                  <a:lnTo>
                    <a:pt x="269494" y="182753"/>
                  </a:lnTo>
                  <a:lnTo>
                    <a:pt x="262763" y="182753"/>
                  </a:lnTo>
                  <a:lnTo>
                    <a:pt x="269494" y="182753"/>
                  </a:lnTo>
                  <a:cubicBezTo>
                    <a:pt x="269494" y="182372"/>
                    <a:pt x="269367" y="182118"/>
                    <a:pt x="269367" y="182118"/>
                  </a:cubicBezTo>
                  <a:cubicBezTo>
                    <a:pt x="276352" y="195453"/>
                    <a:pt x="380238" y="210693"/>
                    <a:pt x="518795" y="210693"/>
                  </a:cubicBezTo>
                  <a:lnTo>
                    <a:pt x="518795" y="217424"/>
                  </a:lnTo>
                  <a:lnTo>
                    <a:pt x="518795" y="224155"/>
                  </a:lnTo>
                  <a:cubicBezTo>
                    <a:pt x="380365" y="224155"/>
                    <a:pt x="276352" y="239395"/>
                    <a:pt x="269367" y="252730"/>
                  </a:cubicBezTo>
                  <a:cubicBezTo>
                    <a:pt x="269367" y="252730"/>
                    <a:pt x="269494" y="252476"/>
                    <a:pt x="269494" y="252095"/>
                  </a:cubicBezTo>
                  <a:lnTo>
                    <a:pt x="262763" y="252095"/>
                  </a:lnTo>
                  <a:lnTo>
                    <a:pt x="269494" y="252095"/>
                  </a:lnTo>
                  <a:lnTo>
                    <a:pt x="269494" y="393446"/>
                  </a:lnTo>
                  <a:lnTo>
                    <a:pt x="262763" y="393446"/>
                  </a:lnTo>
                  <a:lnTo>
                    <a:pt x="269494" y="393446"/>
                  </a:lnTo>
                  <a:cubicBezTo>
                    <a:pt x="269494" y="395478"/>
                    <a:pt x="268986" y="397383"/>
                    <a:pt x="268097" y="399034"/>
                  </a:cubicBezTo>
                  <a:cubicBezTo>
                    <a:pt x="256159" y="421640"/>
                    <a:pt x="138684" y="434848"/>
                    <a:pt x="6731" y="434848"/>
                  </a:cubicBezTo>
                  <a:cubicBezTo>
                    <a:pt x="3048" y="434848"/>
                    <a:pt x="0" y="431800"/>
                    <a:pt x="0" y="428117"/>
                  </a:cubicBezTo>
                  <a:lnTo>
                    <a:pt x="0" y="6731"/>
                  </a:lnTo>
                  <a:cubicBezTo>
                    <a:pt x="0" y="4953"/>
                    <a:pt x="762" y="3302"/>
                    <a:pt x="2032" y="2032"/>
                  </a:cubicBezTo>
                  <a:cubicBezTo>
                    <a:pt x="3302" y="762"/>
                    <a:pt x="4953" y="0"/>
                    <a:pt x="6731" y="0"/>
                  </a:cubicBezTo>
                  <a:moveTo>
                    <a:pt x="6731" y="13589"/>
                  </a:moveTo>
                  <a:lnTo>
                    <a:pt x="6731" y="6731"/>
                  </a:lnTo>
                  <a:lnTo>
                    <a:pt x="13462" y="6731"/>
                  </a:lnTo>
                  <a:lnTo>
                    <a:pt x="13462" y="428117"/>
                  </a:lnTo>
                  <a:lnTo>
                    <a:pt x="6731" y="428117"/>
                  </a:lnTo>
                  <a:lnTo>
                    <a:pt x="6731" y="421386"/>
                  </a:lnTo>
                  <a:cubicBezTo>
                    <a:pt x="145161" y="421386"/>
                    <a:pt x="249174" y="406146"/>
                    <a:pt x="256159" y="392811"/>
                  </a:cubicBezTo>
                  <a:cubicBezTo>
                    <a:pt x="256159" y="392811"/>
                    <a:pt x="256032" y="393065"/>
                    <a:pt x="256032" y="393446"/>
                  </a:cubicBezTo>
                  <a:lnTo>
                    <a:pt x="256032" y="252095"/>
                  </a:lnTo>
                  <a:cubicBezTo>
                    <a:pt x="256032" y="250063"/>
                    <a:pt x="256540" y="248158"/>
                    <a:pt x="257429" y="246507"/>
                  </a:cubicBezTo>
                  <a:cubicBezTo>
                    <a:pt x="269367" y="223901"/>
                    <a:pt x="386842" y="210693"/>
                    <a:pt x="518795" y="210693"/>
                  </a:cubicBezTo>
                  <a:cubicBezTo>
                    <a:pt x="522478" y="210693"/>
                    <a:pt x="525526" y="213741"/>
                    <a:pt x="525526" y="217424"/>
                  </a:cubicBezTo>
                  <a:cubicBezTo>
                    <a:pt x="525526" y="221107"/>
                    <a:pt x="522478" y="224155"/>
                    <a:pt x="518795" y="224155"/>
                  </a:cubicBezTo>
                  <a:cubicBezTo>
                    <a:pt x="386842" y="224155"/>
                    <a:pt x="269367" y="211074"/>
                    <a:pt x="257429" y="188341"/>
                  </a:cubicBezTo>
                  <a:cubicBezTo>
                    <a:pt x="256540" y="186690"/>
                    <a:pt x="256032" y="184785"/>
                    <a:pt x="256032" y="182753"/>
                  </a:cubicBezTo>
                  <a:lnTo>
                    <a:pt x="256032" y="41402"/>
                  </a:lnTo>
                  <a:lnTo>
                    <a:pt x="262763" y="41402"/>
                  </a:lnTo>
                  <a:lnTo>
                    <a:pt x="256032" y="41402"/>
                  </a:lnTo>
                  <a:cubicBezTo>
                    <a:pt x="256032" y="41783"/>
                    <a:pt x="256159" y="42037"/>
                    <a:pt x="256159" y="42037"/>
                  </a:cubicBezTo>
                  <a:cubicBezTo>
                    <a:pt x="249174" y="28829"/>
                    <a:pt x="145288" y="13589"/>
                    <a:pt x="6731" y="13589"/>
                  </a:cubicBezTo>
                  <a:close/>
                </a:path>
              </a:pathLst>
            </a:custGeom>
            <a:solidFill>
              <a:srgbClr val="FF0000"/>
            </a:solidFill>
          </p:spPr>
          <p:txBody>
            <a:bodyPr/>
            <a:lstStyle/>
            <a:p>
              <a:endParaRPr lang="nl-BE"/>
            </a:p>
          </p:txBody>
        </p:sp>
        <p:sp>
          <p:nvSpPr>
            <p:cNvPr id="53" name="Freeform 53"/>
            <p:cNvSpPr/>
            <p:nvPr/>
          </p:nvSpPr>
          <p:spPr>
            <a:xfrm>
              <a:off x="6731" y="0"/>
              <a:ext cx="518795" cy="434848"/>
            </a:xfrm>
            <a:custGeom>
              <a:avLst/>
              <a:gdLst/>
              <a:ahLst/>
              <a:cxnLst/>
              <a:rect l="l" t="t" r="r" b="b"/>
              <a:pathLst>
                <a:path w="518795" h="434848">
                  <a:moveTo>
                    <a:pt x="0" y="0"/>
                  </a:moveTo>
                  <a:lnTo>
                    <a:pt x="0" y="6731"/>
                  </a:lnTo>
                  <a:lnTo>
                    <a:pt x="0" y="0"/>
                  </a:lnTo>
                  <a:cubicBezTo>
                    <a:pt x="131953" y="0"/>
                    <a:pt x="249555" y="13081"/>
                    <a:pt x="261366" y="35814"/>
                  </a:cubicBezTo>
                  <a:cubicBezTo>
                    <a:pt x="262255" y="37465"/>
                    <a:pt x="262763" y="39370"/>
                    <a:pt x="262763" y="41402"/>
                  </a:cubicBezTo>
                  <a:lnTo>
                    <a:pt x="262763" y="182753"/>
                  </a:lnTo>
                  <a:lnTo>
                    <a:pt x="256032" y="182753"/>
                  </a:lnTo>
                  <a:lnTo>
                    <a:pt x="262763" y="182753"/>
                  </a:lnTo>
                  <a:cubicBezTo>
                    <a:pt x="262763" y="182372"/>
                    <a:pt x="262636" y="182118"/>
                    <a:pt x="262636" y="182118"/>
                  </a:cubicBezTo>
                  <a:cubicBezTo>
                    <a:pt x="269621" y="195453"/>
                    <a:pt x="373507" y="210693"/>
                    <a:pt x="512064" y="210693"/>
                  </a:cubicBezTo>
                  <a:lnTo>
                    <a:pt x="512064" y="217424"/>
                  </a:lnTo>
                  <a:lnTo>
                    <a:pt x="512064" y="224155"/>
                  </a:lnTo>
                  <a:cubicBezTo>
                    <a:pt x="373634" y="224155"/>
                    <a:pt x="269621" y="239395"/>
                    <a:pt x="262636" y="252730"/>
                  </a:cubicBezTo>
                  <a:cubicBezTo>
                    <a:pt x="262636" y="252730"/>
                    <a:pt x="262763" y="252476"/>
                    <a:pt x="262763" y="252095"/>
                  </a:cubicBezTo>
                  <a:lnTo>
                    <a:pt x="256032" y="252095"/>
                  </a:lnTo>
                  <a:lnTo>
                    <a:pt x="262763" y="252095"/>
                  </a:lnTo>
                  <a:lnTo>
                    <a:pt x="262763" y="393446"/>
                  </a:lnTo>
                  <a:lnTo>
                    <a:pt x="256032" y="393446"/>
                  </a:lnTo>
                  <a:lnTo>
                    <a:pt x="262763" y="393446"/>
                  </a:lnTo>
                  <a:cubicBezTo>
                    <a:pt x="262763" y="395478"/>
                    <a:pt x="262255" y="397383"/>
                    <a:pt x="261366" y="399034"/>
                  </a:cubicBezTo>
                  <a:cubicBezTo>
                    <a:pt x="249428" y="421640"/>
                    <a:pt x="131953" y="434848"/>
                    <a:pt x="0" y="434848"/>
                  </a:cubicBezTo>
                  <a:lnTo>
                    <a:pt x="0" y="421386"/>
                  </a:lnTo>
                  <a:cubicBezTo>
                    <a:pt x="138430" y="421386"/>
                    <a:pt x="242443" y="406146"/>
                    <a:pt x="249428" y="392811"/>
                  </a:cubicBezTo>
                  <a:cubicBezTo>
                    <a:pt x="249428" y="392811"/>
                    <a:pt x="249301" y="393065"/>
                    <a:pt x="249301" y="393446"/>
                  </a:cubicBezTo>
                  <a:lnTo>
                    <a:pt x="249301" y="252095"/>
                  </a:lnTo>
                  <a:cubicBezTo>
                    <a:pt x="249301" y="250063"/>
                    <a:pt x="249809" y="248158"/>
                    <a:pt x="250698" y="246507"/>
                  </a:cubicBezTo>
                  <a:cubicBezTo>
                    <a:pt x="262636" y="223901"/>
                    <a:pt x="380111" y="210693"/>
                    <a:pt x="512064" y="210693"/>
                  </a:cubicBezTo>
                  <a:cubicBezTo>
                    <a:pt x="515747" y="210693"/>
                    <a:pt x="518795" y="213741"/>
                    <a:pt x="518795" y="217424"/>
                  </a:cubicBezTo>
                  <a:cubicBezTo>
                    <a:pt x="518795" y="221107"/>
                    <a:pt x="515747" y="224155"/>
                    <a:pt x="512064" y="224155"/>
                  </a:cubicBezTo>
                  <a:cubicBezTo>
                    <a:pt x="380111" y="224155"/>
                    <a:pt x="262636" y="211074"/>
                    <a:pt x="250698" y="188341"/>
                  </a:cubicBezTo>
                  <a:cubicBezTo>
                    <a:pt x="249809" y="186690"/>
                    <a:pt x="249301" y="184785"/>
                    <a:pt x="249301" y="182753"/>
                  </a:cubicBezTo>
                  <a:lnTo>
                    <a:pt x="249301" y="41402"/>
                  </a:lnTo>
                  <a:lnTo>
                    <a:pt x="256032" y="41402"/>
                  </a:lnTo>
                  <a:lnTo>
                    <a:pt x="249301" y="41402"/>
                  </a:lnTo>
                  <a:cubicBezTo>
                    <a:pt x="249301" y="41783"/>
                    <a:pt x="249428" y="42037"/>
                    <a:pt x="249428" y="42037"/>
                  </a:cubicBezTo>
                  <a:cubicBezTo>
                    <a:pt x="242443" y="28829"/>
                    <a:pt x="138557" y="13589"/>
                    <a:pt x="0" y="13589"/>
                  </a:cubicBezTo>
                  <a:close/>
                </a:path>
              </a:pathLst>
            </a:custGeom>
            <a:solidFill>
              <a:srgbClr val="FF0000"/>
            </a:solidFill>
          </p:spPr>
          <p:txBody>
            <a:bodyPr/>
            <a:lstStyle/>
            <a:p>
              <a:endParaRPr lang="nl-BE"/>
            </a:p>
          </p:txBody>
        </p:sp>
      </p:grpSp>
      <p:grpSp>
        <p:nvGrpSpPr>
          <p:cNvPr id="54" name="Group 54"/>
          <p:cNvGrpSpPr/>
          <p:nvPr/>
        </p:nvGrpSpPr>
        <p:grpSpPr>
          <a:xfrm rot="5400000">
            <a:off x="13932185" y="9180826"/>
            <a:ext cx="240162" cy="198727"/>
            <a:chOff x="0" y="0"/>
            <a:chExt cx="525604" cy="434923"/>
          </a:xfrm>
        </p:grpSpPr>
        <p:sp>
          <p:nvSpPr>
            <p:cNvPr id="55" name="Freeform 55"/>
            <p:cNvSpPr/>
            <p:nvPr/>
          </p:nvSpPr>
          <p:spPr>
            <a:xfrm>
              <a:off x="0" y="0"/>
              <a:ext cx="525526" cy="434848"/>
            </a:xfrm>
            <a:custGeom>
              <a:avLst/>
              <a:gdLst/>
              <a:ahLst/>
              <a:cxnLst/>
              <a:rect l="l" t="t" r="r" b="b"/>
              <a:pathLst>
                <a:path w="525526" h="434848">
                  <a:moveTo>
                    <a:pt x="6731" y="0"/>
                  </a:moveTo>
                  <a:lnTo>
                    <a:pt x="6731" y="6731"/>
                  </a:lnTo>
                  <a:lnTo>
                    <a:pt x="6731" y="0"/>
                  </a:lnTo>
                  <a:cubicBezTo>
                    <a:pt x="138684" y="0"/>
                    <a:pt x="256286" y="13081"/>
                    <a:pt x="268097" y="35814"/>
                  </a:cubicBezTo>
                  <a:cubicBezTo>
                    <a:pt x="268986" y="37465"/>
                    <a:pt x="269494" y="39370"/>
                    <a:pt x="269494" y="41402"/>
                  </a:cubicBezTo>
                  <a:lnTo>
                    <a:pt x="269494" y="182753"/>
                  </a:lnTo>
                  <a:lnTo>
                    <a:pt x="262763" y="182753"/>
                  </a:lnTo>
                  <a:lnTo>
                    <a:pt x="269494" y="182753"/>
                  </a:lnTo>
                  <a:cubicBezTo>
                    <a:pt x="269494" y="182372"/>
                    <a:pt x="269367" y="182118"/>
                    <a:pt x="269367" y="182118"/>
                  </a:cubicBezTo>
                  <a:cubicBezTo>
                    <a:pt x="276352" y="195453"/>
                    <a:pt x="380238" y="210693"/>
                    <a:pt x="518795" y="210693"/>
                  </a:cubicBezTo>
                  <a:lnTo>
                    <a:pt x="518795" y="217424"/>
                  </a:lnTo>
                  <a:lnTo>
                    <a:pt x="518795" y="224155"/>
                  </a:lnTo>
                  <a:cubicBezTo>
                    <a:pt x="380365" y="224155"/>
                    <a:pt x="276352" y="239395"/>
                    <a:pt x="269367" y="252730"/>
                  </a:cubicBezTo>
                  <a:cubicBezTo>
                    <a:pt x="269367" y="252730"/>
                    <a:pt x="269494" y="252476"/>
                    <a:pt x="269494" y="252095"/>
                  </a:cubicBezTo>
                  <a:lnTo>
                    <a:pt x="262763" y="252095"/>
                  </a:lnTo>
                  <a:lnTo>
                    <a:pt x="269494" y="252095"/>
                  </a:lnTo>
                  <a:lnTo>
                    <a:pt x="269494" y="393446"/>
                  </a:lnTo>
                  <a:lnTo>
                    <a:pt x="262763" y="393446"/>
                  </a:lnTo>
                  <a:lnTo>
                    <a:pt x="269494" y="393446"/>
                  </a:lnTo>
                  <a:cubicBezTo>
                    <a:pt x="269494" y="395478"/>
                    <a:pt x="268986" y="397383"/>
                    <a:pt x="268097" y="399034"/>
                  </a:cubicBezTo>
                  <a:cubicBezTo>
                    <a:pt x="256159" y="421640"/>
                    <a:pt x="138684" y="434848"/>
                    <a:pt x="6731" y="434848"/>
                  </a:cubicBezTo>
                  <a:cubicBezTo>
                    <a:pt x="3048" y="434848"/>
                    <a:pt x="0" y="431800"/>
                    <a:pt x="0" y="428117"/>
                  </a:cubicBezTo>
                  <a:lnTo>
                    <a:pt x="0" y="6731"/>
                  </a:lnTo>
                  <a:cubicBezTo>
                    <a:pt x="0" y="4953"/>
                    <a:pt x="762" y="3302"/>
                    <a:pt x="2032" y="2032"/>
                  </a:cubicBezTo>
                  <a:cubicBezTo>
                    <a:pt x="3302" y="762"/>
                    <a:pt x="4953" y="0"/>
                    <a:pt x="6731" y="0"/>
                  </a:cubicBezTo>
                  <a:moveTo>
                    <a:pt x="6731" y="13589"/>
                  </a:moveTo>
                  <a:lnTo>
                    <a:pt x="6731" y="6731"/>
                  </a:lnTo>
                  <a:lnTo>
                    <a:pt x="13462" y="6731"/>
                  </a:lnTo>
                  <a:lnTo>
                    <a:pt x="13462" y="428117"/>
                  </a:lnTo>
                  <a:lnTo>
                    <a:pt x="6731" y="428117"/>
                  </a:lnTo>
                  <a:lnTo>
                    <a:pt x="6731" y="421386"/>
                  </a:lnTo>
                  <a:cubicBezTo>
                    <a:pt x="145161" y="421386"/>
                    <a:pt x="249174" y="406146"/>
                    <a:pt x="256159" y="392811"/>
                  </a:cubicBezTo>
                  <a:cubicBezTo>
                    <a:pt x="256159" y="392811"/>
                    <a:pt x="256032" y="393065"/>
                    <a:pt x="256032" y="393446"/>
                  </a:cubicBezTo>
                  <a:lnTo>
                    <a:pt x="256032" y="252095"/>
                  </a:lnTo>
                  <a:cubicBezTo>
                    <a:pt x="256032" y="250063"/>
                    <a:pt x="256540" y="248158"/>
                    <a:pt x="257429" y="246507"/>
                  </a:cubicBezTo>
                  <a:cubicBezTo>
                    <a:pt x="269367" y="223901"/>
                    <a:pt x="386842" y="210693"/>
                    <a:pt x="518795" y="210693"/>
                  </a:cubicBezTo>
                  <a:cubicBezTo>
                    <a:pt x="522478" y="210693"/>
                    <a:pt x="525526" y="213741"/>
                    <a:pt x="525526" y="217424"/>
                  </a:cubicBezTo>
                  <a:cubicBezTo>
                    <a:pt x="525526" y="221107"/>
                    <a:pt x="522478" y="224155"/>
                    <a:pt x="518795" y="224155"/>
                  </a:cubicBezTo>
                  <a:cubicBezTo>
                    <a:pt x="386842" y="224155"/>
                    <a:pt x="269367" y="211074"/>
                    <a:pt x="257429" y="188341"/>
                  </a:cubicBezTo>
                  <a:cubicBezTo>
                    <a:pt x="256540" y="186690"/>
                    <a:pt x="256032" y="184785"/>
                    <a:pt x="256032" y="182753"/>
                  </a:cubicBezTo>
                  <a:lnTo>
                    <a:pt x="256032" y="41402"/>
                  </a:lnTo>
                  <a:lnTo>
                    <a:pt x="262763" y="41402"/>
                  </a:lnTo>
                  <a:lnTo>
                    <a:pt x="256032" y="41402"/>
                  </a:lnTo>
                  <a:cubicBezTo>
                    <a:pt x="256032" y="41783"/>
                    <a:pt x="256159" y="42037"/>
                    <a:pt x="256159" y="42037"/>
                  </a:cubicBezTo>
                  <a:cubicBezTo>
                    <a:pt x="249174" y="28829"/>
                    <a:pt x="145288" y="13589"/>
                    <a:pt x="6731" y="13589"/>
                  </a:cubicBezTo>
                  <a:close/>
                </a:path>
              </a:pathLst>
            </a:custGeom>
            <a:solidFill>
              <a:srgbClr val="FF0000"/>
            </a:solidFill>
          </p:spPr>
          <p:txBody>
            <a:bodyPr/>
            <a:lstStyle/>
            <a:p>
              <a:endParaRPr lang="nl-BE"/>
            </a:p>
          </p:txBody>
        </p:sp>
        <p:sp>
          <p:nvSpPr>
            <p:cNvPr id="56" name="Freeform 56"/>
            <p:cNvSpPr/>
            <p:nvPr/>
          </p:nvSpPr>
          <p:spPr>
            <a:xfrm>
              <a:off x="6731" y="0"/>
              <a:ext cx="518795" cy="434848"/>
            </a:xfrm>
            <a:custGeom>
              <a:avLst/>
              <a:gdLst/>
              <a:ahLst/>
              <a:cxnLst/>
              <a:rect l="l" t="t" r="r" b="b"/>
              <a:pathLst>
                <a:path w="518795" h="434848">
                  <a:moveTo>
                    <a:pt x="0" y="0"/>
                  </a:moveTo>
                  <a:lnTo>
                    <a:pt x="0" y="6731"/>
                  </a:lnTo>
                  <a:lnTo>
                    <a:pt x="0" y="0"/>
                  </a:lnTo>
                  <a:cubicBezTo>
                    <a:pt x="131953" y="0"/>
                    <a:pt x="249555" y="13081"/>
                    <a:pt x="261366" y="35814"/>
                  </a:cubicBezTo>
                  <a:cubicBezTo>
                    <a:pt x="262255" y="37465"/>
                    <a:pt x="262763" y="39370"/>
                    <a:pt x="262763" y="41402"/>
                  </a:cubicBezTo>
                  <a:lnTo>
                    <a:pt x="262763" y="182753"/>
                  </a:lnTo>
                  <a:lnTo>
                    <a:pt x="256032" y="182753"/>
                  </a:lnTo>
                  <a:lnTo>
                    <a:pt x="262763" y="182753"/>
                  </a:lnTo>
                  <a:cubicBezTo>
                    <a:pt x="262763" y="182372"/>
                    <a:pt x="262636" y="182118"/>
                    <a:pt x="262636" y="182118"/>
                  </a:cubicBezTo>
                  <a:cubicBezTo>
                    <a:pt x="269621" y="195453"/>
                    <a:pt x="373507" y="210693"/>
                    <a:pt x="512064" y="210693"/>
                  </a:cubicBezTo>
                  <a:lnTo>
                    <a:pt x="512064" y="217424"/>
                  </a:lnTo>
                  <a:lnTo>
                    <a:pt x="512064" y="224155"/>
                  </a:lnTo>
                  <a:cubicBezTo>
                    <a:pt x="373634" y="224155"/>
                    <a:pt x="269621" y="239395"/>
                    <a:pt x="262636" y="252730"/>
                  </a:cubicBezTo>
                  <a:cubicBezTo>
                    <a:pt x="262636" y="252730"/>
                    <a:pt x="262763" y="252476"/>
                    <a:pt x="262763" y="252095"/>
                  </a:cubicBezTo>
                  <a:lnTo>
                    <a:pt x="256032" y="252095"/>
                  </a:lnTo>
                  <a:lnTo>
                    <a:pt x="262763" y="252095"/>
                  </a:lnTo>
                  <a:lnTo>
                    <a:pt x="262763" y="393446"/>
                  </a:lnTo>
                  <a:lnTo>
                    <a:pt x="256032" y="393446"/>
                  </a:lnTo>
                  <a:lnTo>
                    <a:pt x="262763" y="393446"/>
                  </a:lnTo>
                  <a:cubicBezTo>
                    <a:pt x="262763" y="395478"/>
                    <a:pt x="262255" y="397383"/>
                    <a:pt x="261366" y="399034"/>
                  </a:cubicBezTo>
                  <a:cubicBezTo>
                    <a:pt x="249428" y="421640"/>
                    <a:pt x="131953" y="434848"/>
                    <a:pt x="0" y="434848"/>
                  </a:cubicBezTo>
                  <a:lnTo>
                    <a:pt x="0" y="421386"/>
                  </a:lnTo>
                  <a:cubicBezTo>
                    <a:pt x="138430" y="421386"/>
                    <a:pt x="242443" y="406146"/>
                    <a:pt x="249428" y="392811"/>
                  </a:cubicBezTo>
                  <a:cubicBezTo>
                    <a:pt x="249428" y="392811"/>
                    <a:pt x="249301" y="393065"/>
                    <a:pt x="249301" y="393446"/>
                  </a:cubicBezTo>
                  <a:lnTo>
                    <a:pt x="249301" y="252095"/>
                  </a:lnTo>
                  <a:cubicBezTo>
                    <a:pt x="249301" y="250063"/>
                    <a:pt x="249809" y="248158"/>
                    <a:pt x="250698" y="246507"/>
                  </a:cubicBezTo>
                  <a:cubicBezTo>
                    <a:pt x="262636" y="223901"/>
                    <a:pt x="380111" y="210693"/>
                    <a:pt x="512064" y="210693"/>
                  </a:cubicBezTo>
                  <a:cubicBezTo>
                    <a:pt x="515747" y="210693"/>
                    <a:pt x="518795" y="213741"/>
                    <a:pt x="518795" y="217424"/>
                  </a:cubicBezTo>
                  <a:cubicBezTo>
                    <a:pt x="518795" y="221107"/>
                    <a:pt x="515747" y="224155"/>
                    <a:pt x="512064" y="224155"/>
                  </a:cubicBezTo>
                  <a:cubicBezTo>
                    <a:pt x="380111" y="224155"/>
                    <a:pt x="262636" y="211074"/>
                    <a:pt x="250698" y="188341"/>
                  </a:cubicBezTo>
                  <a:cubicBezTo>
                    <a:pt x="249809" y="186690"/>
                    <a:pt x="249301" y="184785"/>
                    <a:pt x="249301" y="182753"/>
                  </a:cubicBezTo>
                  <a:lnTo>
                    <a:pt x="249301" y="41402"/>
                  </a:lnTo>
                  <a:lnTo>
                    <a:pt x="256032" y="41402"/>
                  </a:lnTo>
                  <a:lnTo>
                    <a:pt x="249301" y="41402"/>
                  </a:lnTo>
                  <a:cubicBezTo>
                    <a:pt x="249301" y="41783"/>
                    <a:pt x="249428" y="42037"/>
                    <a:pt x="249428" y="42037"/>
                  </a:cubicBezTo>
                  <a:cubicBezTo>
                    <a:pt x="242443" y="28829"/>
                    <a:pt x="138557" y="13589"/>
                    <a:pt x="0" y="13589"/>
                  </a:cubicBezTo>
                  <a:close/>
                </a:path>
              </a:pathLst>
            </a:custGeom>
            <a:solidFill>
              <a:srgbClr val="FF0000"/>
            </a:solidFill>
          </p:spPr>
          <p:txBody>
            <a:bodyPr/>
            <a:lstStyle/>
            <a:p>
              <a:endParaRPr lang="nl-BE"/>
            </a:p>
          </p:txBody>
        </p:sp>
      </p:grpSp>
      <p:sp>
        <p:nvSpPr>
          <p:cNvPr id="57" name="TextBox 57"/>
          <p:cNvSpPr txBox="1"/>
          <p:nvPr/>
        </p:nvSpPr>
        <p:spPr>
          <a:xfrm>
            <a:off x="13856888" y="9605220"/>
            <a:ext cx="1955051" cy="324308"/>
          </a:xfrm>
          <a:prstGeom prst="rect">
            <a:avLst/>
          </a:prstGeom>
        </p:spPr>
        <p:txBody>
          <a:bodyPr lIns="0" tIns="0" rIns="0" bIns="0" rtlCol="0" anchor="t">
            <a:spAutoFit/>
          </a:bodyPr>
          <a:lstStyle/>
          <a:p>
            <a:pPr algn="l">
              <a:lnSpc>
                <a:spcPts val="2495"/>
              </a:lnSpc>
            </a:pPr>
            <a:r>
              <a:rPr lang="en-US" sz="2079" spc="4">
                <a:solidFill>
                  <a:srgbClr val="FFFFFF"/>
                </a:solidFill>
                <a:latin typeface="Rosario Light"/>
              </a:rPr>
              <a:t>meyninghe !</a:t>
            </a:r>
          </a:p>
        </p:txBody>
      </p:sp>
      <p:sp>
        <p:nvSpPr>
          <p:cNvPr id="58" name="TextBox 58"/>
          <p:cNvSpPr txBox="1"/>
          <p:nvPr/>
        </p:nvSpPr>
        <p:spPr>
          <a:xfrm>
            <a:off x="11826274" y="7787786"/>
            <a:ext cx="3704899" cy="504316"/>
          </a:xfrm>
          <a:prstGeom prst="rect">
            <a:avLst/>
          </a:prstGeom>
        </p:spPr>
        <p:txBody>
          <a:bodyPr lIns="0" tIns="0" rIns="0" bIns="0" rtlCol="0" anchor="t">
            <a:spAutoFit/>
          </a:bodyPr>
          <a:lstStyle/>
          <a:p>
            <a:pPr algn="ctr">
              <a:lnSpc>
                <a:spcPts val="2495"/>
              </a:lnSpc>
            </a:pPr>
            <a:r>
              <a:rPr lang="en-US" sz="2079" spc="4">
                <a:solidFill>
                  <a:srgbClr val="FFFFFF"/>
                </a:solidFill>
                <a:latin typeface="Rosario Light"/>
              </a:rPr>
              <a:t>interinemente ! </a:t>
            </a:r>
          </a:p>
          <a:p>
            <a:pPr algn="l">
              <a:lnSpc>
                <a:spcPts val="2495"/>
              </a:lnSpc>
            </a:pPr>
            <a:endParaRPr lang="en-US" sz="2079" spc="4">
              <a:solidFill>
                <a:srgbClr val="FFFFFF"/>
              </a:solidFill>
              <a:latin typeface="Rosari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Freeform 2"/>
          <p:cNvSpPr/>
          <p:nvPr/>
        </p:nvSpPr>
        <p:spPr>
          <a:xfrm>
            <a:off x="8940637" y="339752"/>
            <a:ext cx="6767151" cy="3837312"/>
          </a:xfrm>
          <a:custGeom>
            <a:avLst/>
            <a:gdLst/>
            <a:ahLst/>
            <a:cxnLst/>
            <a:rect l="l" t="t" r="r" b="b"/>
            <a:pathLst>
              <a:path w="6767151" h="3837312">
                <a:moveTo>
                  <a:pt x="0" y="0"/>
                </a:moveTo>
                <a:lnTo>
                  <a:pt x="6767152" y="0"/>
                </a:lnTo>
                <a:lnTo>
                  <a:pt x="6767152" y="3837312"/>
                </a:lnTo>
                <a:lnTo>
                  <a:pt x="0" y="3837312"/>
                </a:lnTo>
                <a:lnTo>
                  <a:pt x="0" y="0"/>
                </a:lnTo>
                <a:close/>
              </a:path>
            </a:pathLst>
          </a:custGeom>
          <a:blipFill>
            <a:blip r:embed="rId2"/>
            <a:stretch>
              <a:fillRect/>
            </a:stretch>
          </a:blipFill>
        </p:spPr>
        <p:txBody>
          <a:bodyPr/>
          <a:lstStyle/>
          <a:p>
            <a:endParaRPr lang="nl-BE"/>
          </a:p>
        </p:txBody>
      </p:sp>
      <p:sp>
        <p:nvSpPr>
          <p:cNvPr id="3" name="Freeform 3"/>
          <p:cNvSpPr/>
          <p:nvPr/>
        </p:nvSpPr>
        <p:spPr>
          <a:xfrm>
            <a:off x="2231106" y="339752"/>
            <a:ext cx="5463148" cy="8767001"/>
          </a:xfrm>
          <a:custGeom>
            <a:avLst/>
            <a:gdLst/>
            <a:ahLst/>
            <a:cxnLst/>
            <a:rect l="l" t="t" r="r" b="b"/>
            <a:pathLst>
              <a:path w="5463148" h="8767001">
                <a:moveTo>
                  <a:pt x="0" y="0"/>
                </a:moveTo>
                <a:lnTo>
                  <a:pt x="5463147" y="0"/>
                </a:lnTo>
                <a:lnTo>
                  <a:pt x="5463147" y="8767001"/>
                </a:lnTo>
                <a:lnTo>
                  <a:pt x="0" y="8767001"/>
                </a:lnTo>
                <a:lnTo>
                  <a:pt x="0" y="0"/>
                </a:lnTo>
                <a:close/>
              </a:path>
            </a:pathLst>
          </a:custGeom>
          <a:blipFill>
            <a:blip r:embed="rId3"/>
            <a:stretch>
              <a:fillRect l="-479645" t="-45527" r="-302263" b="-9723"/>
            </a:stretch>
          </a:blipFill>
        </p:spPr>
        <p:txBody>
          <a:bodyPr/>
          <a:lstStyle/>
          <a:p>
            <a:endParaRPr lang="nl-BE"/>
          </a:p>
        </p:txBody>
      </p:sp>
      <p:sp>
        <p:nvSpPr>
          <p:cNvPr id="4" name="Freeform 4"/>
          <p:cNvSpPr/>
          <p:nvPr/>
        </p:nvSpPr>
        <p:spPr>
          <a:xfrm>
            <a:off x="-15240" y="250684"/>
            <a:ext cx="18288000" cy="8945135"/>
          </a:xfrm>
          <a:custGeom>
            <a:avLst/>
            <a:gdLst/>
            <a:ahLst/>
            <a:cxnLst/>
            <a:rect l="l" t="t" r="r" b="b"/>
            <a:pathLst>
              <a:path w="18288000" h="8945135">
                <a:moveTo>
                  <a:pt x="0" y="0"/>
                </a:moveTo>
                <a:lnTo>
                  <a:pt x="18288000" y="0"/>
                </a:lnTo>
                <a:lnTo>
                  <a:pt x="18288000" y="8945135"/>
                </a:lnTo>
                <a:lnTo>
                  <a:pt x="0" y="8945135"/>
                </a:lnTo>
                <a:lnTo>
                  <a:pt x="0" y="0"/>
                </a:lnTo>
                <a:close/>
              </a:path>
            </a:pathLst>
          </a:custGeom>
          <a:blipFill>
            <a:blip r:embed="rId4"/>
            <a:stretch>
              <a:fillRect l="-102039" t="-13103" r="-2039" b="-4764"/>
            </a:stretch>
          </a:blipFill>
        </p:spPr>
        <p:txBody>
          <a:bodyPr/>
          <a:lstStyle/>
          <a:p>
            <a:endParaRPr lang="nl-B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TextBox 2"/>
          <p:cNvSpPr txBox="1"/>
          <p:nvPr/>
        </p:nvSpPr>
        <p:spPr>
          <a:xfrm>
            <a:off x="1896228" y="1461835"/>
            <a:ext cx="5122944" cy="1181102"/>
          </a:xfrm>
          <a:prstGeom prst="rect">
            <a:avLst/>
          </a:prstGeom>
        </p:spPr>
        <p:txBody>
          <a:bodyPr lIns="0" tIns="0" rIns="0" bIns="0" rtlCol="0" anchor="t">
            <a:spAutoFit/>
          </a:bodyPr>
          <a:lstStyle/>
          <a:p>
            <a:pPr marL="0" lvl="0" indent="0" algn="l">
              <a:lnSpc>
                <a:spcPts val="8925"/>
              </a:lnSpc>
            </a:pPr>
            <a:r>
              <a:rPr lang="en-US" sz="8500">
                <a:solidFill>
                  <a:srgbClr val="FFFFFF"/>
                </a:solidFill>
                <a:latin typeface="Canva Sans Bold"/>
              </a:rPr>
              <a:t>results</a:t>
            </a:r>
          </a:p>
        </p:txBody>
      </p:sp>
      <p:sp>
        <p:nvSpPr>
          <p:cNvPr id="3" name="AutoShape 3"/>
          <p:cNvSpPr/>
          <p:nvPr/>
        </p:nvSpPr>
        <p:spPr>
          <a:xfrm>
            <a:off x="1896228" y="2661988"/>
            <a:ext cx="5122944" cy="0"/>
          </a:xfrm>
          <a:prstGeom prst="line">
            <a:avLst/>
          </a:prstGeom>
          <a:ln w="38100" cap="flat">
            <a:solidFill>
              <a:srgbClr val="425858"/>
            </a:solidFill>
            <a:prstDash val="solid"/>
            <a:headEnd type="none" w="sm" len="sm"/>
            <a:tailEnd type="none" w="sm" len="sm"/>
          </a:ln>
        </p:spPr>
        <p:txBody>
          <a:bodyPr/>
          <a:lstStyle/>
          <a:p>
            <a:endParaRPr lang="nl-BE"/>
          </a:p>
        </p:txBody>
      </p:sp>
      <p:sp>
        <p:nvSpPr>
          <p:cNvPr id="4" name="TextBox 4"/>
          <p:cNvSpPr txBox="1"/>
          <p:nvPr/>
        </p:nvSpPr>
        <p:spPr>
          <a:xfrm>
            <a:off x="8156764" y="1195135"/>
            <a:ext cx="9102536" cy="7585330"/>
          </a:xfrm>
          <a:prstGeom prst="rect">
            <a:avLst/>
          </a:prstGeom>
        </p:spPr>
        <p:txBody>
          <a:bodyPr lIns="0" tIns="0" rIns="0" bIns="0" rtlCol="0" anchor="t">
            <a:spAutoFit/>
          </a:bodyPr>
          <a:lstStyle/>
          <a:p>
            <a:pPr marL="928363" lvl="1" indent="-464181" algn="l">
              <a:lnSpc>
                <a:spcPts val="6707"/>
              </a:lnSpc>
              <a:buFont typeface="Arial"/>
              <a:buChar char="•"/>
            </a:pPr>
            <a:r>
              <a:rPr lang="en-US" sz="4299">
                <a:solidFill>
                  <a:srgbClr val="FFFFFF"/>
                </a:solidFill>
                <a:latin typeface="Open Sauce"/>
              </a:rPr>
              <a:t>transcriptions and HTR model</a:t>
            </a:r>
          </a:p>
          <a:p>
            <a:pPr marL="928363" lvl="1" indent="-464181" algn="l">
              <a:lnSpc>
                <a:spcPts val="6707"/>
              </a:lnSpc>
              <a:buFont typeface="Arial"/>
              <a:buChar char="•"/>
            </a:pPr>
            <a:r>
              <a:rPr lang="en-US" sz="4299">
                <a:solidFill>
                  <a:srgbClr val="FFFFFF"/>
                </a:solidFill>
                <a:latin typeface="Open Sauce"/>
              </a:rPr>
              <a:t>gain or improve paleographical skills</a:t>
            </a:r>
          </a:p>
          <a:p>
            <a:pPr marL="928363" lvl="1" indent="-464181" algn="l">
              <a:lnSpc>
                <a:spcPts val="6707"/>
              </a:lnSpc>
              <a:buFont typeface="Arial"/>
              <a:buChar char="•"/>
            </a:pPr>
            <a:r>
              <a:rPr lang="en-US" sz="4299">
                <a:solidFill>
                  <a:srgbClr val="FFFFFF"/>
                </a:solidFill>
                <a:latin typeface="Open Sauce"/>
              </a:rPr>
              <a:t>knowledge transfer</a:t>
            </a:r>
          </a:p>
          <a:p>
            <a:pPr marL="928363" lvl="1" indent="-464181" algn="l">
              <a:lnSpc>
                <a:spcPts val="6707"/>
              </a:lnSpc>
              <a:buFont typeface="Arial"/>
              <a:buChar char="•"/>
            </a:pPr>
            <a:r>
              <a:rPr lang="en-US" sz="4299">
                <a:solidFill>
                  <a:srgbClr val="FFFFFF"/>
                </a:solidFill>
                <a:latin typeface="Open Sauce"/>
              </a:rPr>
              <a:t>informal reading groups</a:t>
            </a:r>
          </a:p>
          <a:p>
            <a:pPr marL="928363" lvl="1" indent="-464181" algn="l">
              <a:lnSpc>
                <a:spcPts val="6707"/>
              </a:lnSpc>
              <a:buFont typeface="Arial"/>
              <a:buChar char="•"/>
            </a:pPr>
            <a:r>
              <a:rPr lang="en-US" sz="4299">
                <a:solidFill>
                  <a:srgbClr val="FFFFFF"/>
                </a:solidFill>
                <a:latin typeface="Open Sauce"/>
              </a:rPr>
              <a:t>contact with archival and historical sciences</a:t>
            </a:r>
          </a:p>
          <a:p>
            <a:pPr marL="928363" lvl="1" indent="-464181" algn="l">
              <a:lnSpc>
                <a:spcPts val="6707"/>
              </a:lnSpc>
              <a:buFont typeface="Arial"/>
              <a:buChar char="•"/>
            </a:pPr>
            <a:r>
              <a:rPr lang="en-US" sz="4299">
                <a:solidFill>
                  <a:srgbClr val="FFFFFF"/>
                </a:solidFill>
                <a:latin typeface="Open Sauce"/>
              </a:rPr>
              <a:t>inspiration for local project</a:t>
            </a:r>
          </a:p>
          <a:p>
            <a:pPr marL="928363" lvl="1" indent="-464181" algn="l">
              <a:lnSpc>
                <a:spcPts val="6707"/>
              </a:lnSpc>
              <a:buFont typeface="Arial"/>
              <a:buChar char="•"/>
            </a:pPr>
            <a:r>
              <a:rPr lang="en-US" sz="4299">
                <a:solidFill>
                  <a:srgbClr val="FFFFFF"/>
                </a:solidFill>
                <a:latin typeface="Open Sauce"/>
              </a:rPr>
              <a:t>‘client retention’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4"/>
          <a:stretch>
            <a:fillRect/>
          </a:stretch>
        </p:blipFill>
        <p:spPr>
          <a:xfrm>
            <a:off x="1641710" y="514164"/>
            <a:ext cx="15004580" cy="8440075"/>
          </a:xfrm>
          <a:prstGeom prst="rect">
            <a:avLst/>
          </a:prstGeom>
        </p:spPr>
      </p:pic>
      <p:sp>
        <p:nvSpPr>
          <p:cNvPr id="3" name="TextBox 3"/>
          <p:cNvSpPr txBox="1"/>
          <p:nvPr/>
        </p:nvSpPr>
        <p:spPr>
          <a:xfrm>
            <a:off x="8559089" y="8986376"/>
            <a:ext cx="9525" cy="887095"/>
          </a:xfrm>
          <a:prstGeom prst="rect">
            <a:avLst/>
          </a:prstGeom>
        </p:spPr>
        <p:txBody>
          <a:bodyPr lIns="0" tIns="0" rIns="0" bIns="0" rtlCol="0" anchor="t">
            <a:spAutoFit/>
          </a:bodyPr>
          <a:lstStyle/>
          <a:p>
            <a:pPr algn="ctr">
              <a:lnSpc>
                <a:spcPts val="7279"/>
              </a:lnSpc>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TextBox 2"/>
          <p:cNvSpPr txBox="1"/>
          <p:nvPr/>
        </p:nvSpPr>
        <p:spPr>
          <a:xfrm>
            <a:off x="10662601" y="3887043"/>
            <a:ext cx="6941932" cy="4817964"/>
          </a:xfrm>
          <a:prstGeom prst="rect">
            <a:avLst/>
          </a:prstGeom>
        </p:spPr>
        <p:txBody>
          <a:bodyPr lIns="0" tIns="0" rIns="0" bIns="0" rtlCol="0" anchor="t">
            <a:spAutoFit/>
          </a:bodyPr>
          <a:lstStyle/>
          <a:p>
            <a:pPr marL="0" lvl="0" indent="0" algn="l">
              <a:lnSpc>
                <a:spcPts val="6441"/>
              </a:lnSpc>
              <a:spcBef>
                <a:spcPct val="0"/>
              </a:spcBef>
            </a:pPr>
            <a:r>
              <a:rPr lang="en-US" sz="4294">
                <a:solidFill>
                  <a:srgbClr val="FFFFFF"/>
                </a:solidFill>
                <a:latin typeface="Open Sans"/>
              </a:rPr>
              <a:t>An (in-house?) platform for historical CS projects (like just DoeDat, Vele Handen, From the Page...) would save much time, energy and frustration! </a:t>
            </a:r>
          </a:p>
        </p:txBody>
      </p:sp>
      <p:sp>
        <p:nvSpPr>
          <p:cNvPr id="3" name="TextBox 3"/>
          <p:cNvSpPr txBox="1"/>
          <p:nvPr/>
        </p:nvSpPr>
        <p:spPr>
          <a:xfrm>
            <a:off x="10662601" y="2035391"/>
            <a:ext cx="5532090" cy="1219200"/>
          </a:xfrm>
          <a:prstGeom prst="rect">
            <a:avLst/>
          </a:prstGeom>
        </p:spPr>
        <p:txBody>
          <a:bodyPr lIns="0" tIns="0" rIns="0" bIns="0" rtlCol="0" anchor="t">
            <a:spAutoFit/>
          </a:bodyPr>
          <a:lstStyle/>
          <a:p>
            <a:pPr marL="0" lvl="0" indent="0" algn="l">
              <a:lnSpc>
                <a:spcPts val="9600"/>
              </a:lnSpc>
              <a:spcBef>
                <a:spcPct val="0"/>
              </a:spcBef>
            </a:pPr>
            <a:r>
              <a:rPr lang="en-US" sz="8000">
                <a:solidFill>
                  <a:srgbClr val="FFFFFF"/>
                </a:solidFill>
                <a:latin typeface="Open Sans Bold"/>
              </a:rPr>
              <a:t>Wishlist</a:t>
            </a:r>
          </a:p>
        </p:txBody>
      </p:sp>
      <p:grpSp>
        <p:nvGrpSpPr>
          <p:cNvPr id="4" name="Group 4"/>
          <p:cNvGrpSpPr/>
          <p:nvPr/>
        </p:nvGrpSpPr>
        <p:grpSpPr>
          <a:xfrm>
            <a:off x="0" y="0"/>
            <a:ext cx="9144000" cy="10287000"/>
            <a:chOff x="0" y="0"/>
            <a:chExt cx="12192000" cy="13716000"/>
          </a:xfrm>
        </p:grpSpPr>
        <p:pic>
          <p:nvPicPr>
            <p:cNvPr id="5" name="Picture 5"/>
            <p:cNvPicPr>
              <a:picLocks noChangeAspect="1"/>
            </p:cNvPicPr>
            <p:nvPr/>
          </p:nvPicPr>
          <p:blipFill>
            <a:blip r:embed="rId2"/>
            <a:srcRect l="32679" r="32679"/>
            <a:stretch>
              <a:fillRect/>
            </a:stretch>
          </p:blipFill>
          <p:spPr>
            <a:xfrm>
              <a:off x="0" y="0"/>
              <a:ext cx="12192000" cy="13716000"/>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Freeform 2"/>
          <p:cNvSpPr/>
          <p:nvPr/>
        </p:nvSpPr>
        <p:spPr>
          <a:xfrm rot="3541140">
            <a:off x="734023" y="1900826"/>
            <a:ext cx="21187013" cy="6869136"/>
          </a:xfrm>
          <a:custGeom>
            <a:avLst/>
            <a:gdLst/>
            <a:ahLst/>
            <a:cxnLst/>
            <a:rect l="l" t="t" r="r" b="b"/>
            <a:pathLst>
              <a:path w="21187013" h="6869136">
                <a:moveTo>
                  <a:pt x="0" y="0"/>
                </a:moveTo>
                <a:lnTo>
                  <a:pt x="21187013" y="0"/>
                </a:lnTo>
                <a:lnTo>
                  <a:pt x="21187013" y="6869136"/>
                </a:lnTo>
                <a:lnTo>
                  <a:pt x="0" y="6869136"/>
                </a:lnTo>
                <a:lnTo>
                  <a:pt x="0" y="0"/>
                </a:lnTo>
                <a:close/>
              </a:path>
            </a:pathLst>
          </a:custGeom>
          <a:blipFill>
            <a:blip r:embed="rId2"/>
            <a:stretch>
              <a:fillRect l="-34194" r="-2085" b="-116474"/>
            </a:stretch>
          </a:blipFill>
        </p:spPr>
        <p:txBody>
          <a:bodyPr/>
          <a:lstStyle/>
          <a:p>
            <a:endParaRPr lang="nl-BE"/>
          </a:p>
        </p:txBody>
      </p:sp>
      <p:sp>
        <p:nvSpPr>
          <p:cNvPr id="3" name="Freeform 3"/>
          <p:cNvSpPr/>
          <p:nvPr/>
        </p:nvSpPr>
        <p:spPr>
          <a:xfrm>
            <a:off x="-900315" y="-258369"/>
            <a:ext cx="9905086" cy="12273269"/>
          </a:xfrm>
          <a:custGeom>
            <a:avLst/>
            <a:gdLst/>
            <a:ahLst/>
            <a:cxnLst/>
            <a:rect l="l" t="t" r="r" b="b"/>
            <a:pathLst>
              <a:path w="9905086" h="12273269">
                <a:moveTo>
                  <a:pt x="0" y="0"/>
                </a:moveTo>
                <a:lnTo>
                  <a:pt x="9905086" y="0"/>
                </a:lnTo>
                <a:lnTo>
                  <a:pt x="9905086" y="12273269"/>
                </a:lnTo>
                <a:lnTo>
                  <a:pt x="0" y="12273269"/>
                </a:lnTo>
                <a:lnTo>
                  <a:pt x="0" y="0"/>
                </a:lnTo>
                <a:close/>
              </a:path>
            </a:pathLst>
          </a:custGeom>
          <a:blipFill>
            <a:blip r:embed="rId3"/>
            <a:stretch>
              <a:fillRect l="-41255" t="-11795" r="-48312" b="-2947"/>
            </a:stretch>
          </a:blipFill>
        </p:spPr>
        <p:txBody>
          <a:bodyPr/>
          <a:lstStyle/>
          <a:p>
            <a:endParaRPr lang="nl-BE"/>
          </a:p>
        </p:txBody>
      </p:sp>
      <p:sp>
        <p:nvSpPr>
          <p:cNvPr id="4" name="Freeform 4"/>
          <p:cNvSpPr/>
          <p:nvPr/>
        </p:nvSpPr>
        <p:spPr>
          <a:xfrm>
            <a:off x="6148848" y="-759009"/>
            <a:ext cx="12700367" cy="11914879"/>
          </a:xfrm>
          <a:custGeom>
            <a:avLst/>
            <a:gdLst/>
            <a:ahLst/>
            <a:cxnLst/>
            <a:rect l="l" t="t" r="r" b="b"/>
            <a:pathLst>
              <a:path w="12700367" h="11914879">
                <a:moveTo>
                  <a:pt x="0" y="0"/>
                </a:moveTo>
                <a:lnTo>
                  <a:pt x="12700367" y="0"/>
                </a:lnTo>
                <a:lnTo>
                  <a:pt x="12700367" y="11914879"/>
                </a:lnTo>
                <a:lnTo>
                  <a:pt x="0" y="11914879"/>
                </a:lnTo>
                <a:lnTo>
                  <a:pt x="0" y="0"/>
                </a:lnTo>
                <a:close/>
              </a:path>
            </a:pathLst>
          </a:custGeom>
          <a:blipFill>
            <a:blip r:embed="rId4"/>
            <a:stretch>
              <a:fillRect l="-11629"/>
            </a:stretch>
          </a:blipFill>
        </p:spPr>
        <p:txBody>
          <a:bodyPr/>
          <a:lstStyle/>
          <a:p>
            <a:endParaRPr lang="nl-BE"/>
          </a:p>
        </p:txBody>
      </p:sp>
      <p:sp>
        <p:nvSpPr>
          <p:cNvPr id="5" name="Freeform 5"/>
          <p:cNvSpPr/>
          <p:nvPr/>
        </p:nvSpPr>
        <p:spPr>
          <a:xfrm rot="3660812">
            <a:off x="-2325417" y="4183115"/>
            <a:ext cx="21187013" cy="7166624"/>
          </a:xfrm>
          <a:custGeom>
            <a:avLst/>
            <a:gdLst/>
            <a:ahLst/>
            <a:cxnLst/>
            <a:rect l="l" t="t" r="r" b="b"/>
            <a:pathLst>
              <a:path w="21187013" h="7166624">
                <a:moveTo>
                  <a:pt x="0" y="0"/>
                </a:moveTo>
                <a:lnTo>
                  <a:pt x="21187013" y="0"/>
                </a:lnTo>
                <a:lnTo>
                  <a:pt x="21187013" y="7166623"/>
                </a:lnTo>
                <a:lnTo>
                  <a:pt x="0" y="7166623"/>
                </a:lnTo>
                <a:lnTo>
                  <a:pt x="0" y="0"/>
                </a:lnTo>
                <a:close/>
              </a:path>
            </a:pathLst>
          </a:custGeom>
          <a:blipFill>
            <a:blip r:embed="rId2"/>
            <a:stretch>
              <a:fillRect l="-30824" t="-87353" b="-11828"/>
            </a:stretch>
          </a:blipFill>
        </p:spPr>
        <p:txBody>
          <a:bodyPr/>
          <a:lstStyle/>
          <a:p>
            <a:endParaRPr lang="nl-BE"/>
          </a:p>
        </p:txBody>
      </p:sp>
      <p:sp>
        <p:nvSpPr>
          <p:cNvPr id="6" name="Freeform 6"/>
          <p:cNvSpPr/>
          <p:nvPr/>
        </p:nvSpPr>
        <p:spPr>
          <a:xfrm>
            <a:off x="-1857368" y="8278094"/>
            <a:ext cx="23310434" cy="47625"/>
          </a:xfrm>
          <a:custGeom>
            <a:avLst/>
            <a:gdLst/>
            <a:ahLst/>
            <a:cxnLst/>
            <a:rect l="l" t="t" r="r" b="b"/>
            <a:pathLst>
              <a:path w="23310434" h="47625">
                <a:moveTo>
                  <a:pt x="0" y="0"/>
                </a:moveTo>
                <a:lnTo>
                  <a:pt x="23310434" y="0"/>
                </a:lnTo>
                <a:lnTo>
                  <a:pt x="23310434" y="47625"/>
                </a:lnTo>
                <a:lnTo>
                  <a:pt x="0" y="47625"/>
                </a:lnTo>
                <a:lnTo>
                  <a:pt x="0" y="0"/>
                </a:lnTo>
                <a:close/>
              </a:path>
            </a:pathLst>
          </a:custGeom>
          <a:blipFill>
            <a:blip r:embed="rId2"/>
            <a:stretch>
              <a:fillRect l="-57636" t="-37031614" b="-2603854"/>
            </a:stretch>
          </a:blipFill>
        </p:spPr>
        <p:txBody>
          <a:bodyPr/>
          <a:lstStyle/>
          <a:p>
            <a:endParaRPr lang="nl-BE"/>
          </a:p>
        </p:txBody>
      </p:sp>
      <p:sp>
        <p:nvSpPr>
          <p:cNvPr id="7" name="Freeform 7"/>
          <p:cNvSpPr/>
          <p:nvPr/>
        </p:nvSpPr>
        <p:spPr>
          <a:xfrm rot="-7190754">
            <a:off x="872329" y="800035"/>
            <a:ext cx="21187013" cy="8638080"/>
          </a:xfrm>
          <a:custGeom>
            <a:avLst/>
            <a:gdLst/>
            <a:ahLst/>
            <a:cxnLst/>
            <a:rect l="l" t="t" r="r" b="b"/>
            <a:pathLst>
              <a:path w="21187013" h="8638080">
                <a:moveTo>
                  <a:pt x="0" y="0"/>
                </a:moveTo>
                <a:lnTo>
                  <a:pt x="21187013" y="0"/>
                </a:lnTo>
                <a:lnTo>
                  <a:pt x="21187013" y="8638080"/>
                </a:lnTo>
                <a:lnTo>
                  <a:pt x="0" y="8638080"/>
                </a:lnTo>
                <a:lnTo>
                  <a:pt x="0" y="0"/>
                </a:lnTo>
                <a:close/>
              </a:path>
            </a:pathLst>
          </a:custGeom>
          <a:blipFill>
            <a:blip r:embed="rId5"/>
            <a:stretch>
              <a:fillRect l="-37114" t="-78114" r="-3891"/>
            </a:stretch>
          </a:blipFill>
        </p:spPr>
        <p:txBody>
          <a:bodyPr/>
          <a:lstStyle/>
          <a:p>
            <a:endParaRPr lang="nl-BE"/>
          </a:p>
        </p:txBody>
      </p:sp>
      <p:sp>
        <p:nvSpPr>
          <p:cNvPr id="8" name="Freeform 8"/>
          <p:cNvSpPr/>
          <p:nvPr/>
        </p:nvSpPr>
        <p:spPr>
          <a:xfrm>
            <a:off x="7822023" y="2926270"/>
            <a:ext cx="11631943" cy="82296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6"/>
            <a:stretch>
              <a:fillRect/>
            </a:stretch>
          </a:blipFill>
        </p:spPr>
        <p:txBody>
          <a:bodyPr/>
          <a:lstStyle/>
          <a:p>
            <a:endParaRPr lang="nl-BE"/>
          </a:p>
        </p:txBody>
      </p:sp>
      <p:sp>
        <p:nvSpPr>
          <p:cNvPr id="9" name="Freeform 9"/>
          <p:cNvSpPr/>
          <p:nvPr/>
        </p:nvSpPr>
        <p:spPr>
          <a:xfrm>
            <a:off x="4534242" y="7640267"/>
            <a:ext cx="14452462" cy="2646733"/>
          </a:xfrm>
          <a:custGeom>
            <a:avLst/>
            <a:gdLst/>
            <a:ahLst/>
            <a:cxnLst/>
            <a:rect l="l" t="t" r="r" b="b"/>
            <a:pathLst>
              <a:path w="14452462" h="2646733">
                <a:moveTo>
                  <a:pt x="0" y="0"/>
                </a:moveTo>
                <a:lnTo>
                  <a:pt x="14452462" y="0"/>
                </a:lnTo>
                <a:lnTo>
                  <a:pt x="14452462" y="2646733"/>
                </a:lnTo>
                <a:lnTo>
                  <a:pt x="0" y="2646733"/>
                </a:lnTo>
                <a:lnTo>
                  <a:pt x="0" y="0"/>
                </a:lnTo>
                <a:close/>
              </a:path>
            </a:pathLst>
          </a:custGeom>
          <a:blipFill>
            <a:blip r:embed="rId7"/>
            <a:stretch>
              <a:fillRect/>
            </a:stretch>
          </a:blipFill>
        </p:spPr>
        <p:txBody>
          <a:bodyPr/>
          <a:lstStyle/>
          <a:p>
            <a:endParaRPr lang="nl-BE"/>
          </a:p>
        </p:txBody>
      </p:sp>
      <p:sp>
        <p:nvSpPr>
          <p:cNvPr id="10" name="Freeform 10"/>
          <p:cNvSpPr/>
          <p:nvPr/>
        </p:nvSpPr>
        <p:spPr>
          <a:xfrm>
            <a:off x="-159978" y="9258300"/>
            <a:ext cx="4694220" cy="1200472"/>
          </a:xfrm>
          <a:custGeom>
            <a:avLst/>
            <a:gdLst/>
            <a:ahLst/>
            <a:cxnLst/>
            <a:rect l="l" t="t" r="r" b="b"/>
            <a:pathLst>
              <a:path w="4694220" h="1200472">
                <a:moveTo>
                  <a:pt x="0" y="0"/>
                </a:moveTo>
                <a:lnTo>
                  <a:pt x="4694220" y="0"/>
                </a:lnTo>
                <a:lnTo>
                  <a:pt x="4694220" y="1200472"/>
                </a:lnTo>
                <a:lnTo>
                  <a:pt x="0" y="1200472"/>
                </a:lnTo>
                <a:lnTo>
                  <a:pt x="0" y="0"/>
                </a:lnTo>
                <a:close/>
              </a:path>
            </a:pathLst>
          </a:custGeom>
          <a:blipFill>
            <a:blip r:embed="rId8"/>
            <a:stretch>
              <a:fillRect t="-338437" r="-60188" b="-36311"/>
            </a:stretch>
          </a:blipFill>
        </p:spPr>
        <p:txBody>
          <a:bodyPr/>
          <a:lstStyle/>
          <a:p>
            <a:endParaRPr lang="nl-BE"/>
          </a:p>
        </p:txBody>
      </p:sp>
      <p:sp>
        <p:nvSpPr>
          <p:cNvPr id="11" name="Freeform 11"/>
          <p:cNvSpPr/>
          <p:nvPr/>
        </p:nvSpPr>
        <p:spPr>
          <a:xfrm>
            <a:off x="-1538206" y="5143500"/>
            <a:ext cx="8644944" cy="5802274"/>
          </a:xfrm>
          <a:custGeom>
            <a:avLst/>
            <a:gdLst/>
            <a:ahLst/>
            <a:cxnLst/>
            <a:rect l="l" t="t" r="r" b="b"/>
            <a:pathLst>
              <a:path w="8644944" h="5802274">
                <a:moveTo>
                  <a:pt x="0" y="0"/>
                </a:moveTo>
                <a:lnTo>
                  <a:pt x="8644944" y="0"/>
                </a:lnTo>
                <a:lnTo>
                  <a:pt x="8644944" y="5802274"/>
                </a:lnTo>
                <a:lnTo>
                  <a:pt x="0" y="5802274"/>
                </a:lnTo>
                <a:lnTo>
                  <a:pt x="0" y="0"/>
                </a:lnTo>
                <a:close/>
              </a:path>
            </a:pathLst>
          </a:custGeom>
          <a:blipFill>
            <a:blip r:embed="rId9"/>
            <a:stretch>
              <a:fillRect l="-6233" t="-64306" r="-48993" b="-10982"/>
            </a:stretch>
          </a:blipFill>
        </p:spPr>
        <p:txBody>
          <a:bodyPr/>
          <a:lstStyle/>
          <a:p>
            <a:endParaRPr lang="nl-BE"/>
          </a:p>
        </p:txBody>
      </p:sp>
      <p:sp>
        <p:nvSpPr>
          <p:cNvPr id="12" name="TextBox 12"/>
          <p:cNvSpPr txBox="1"/>
          <p:nvPr/>
        </p:nvSpPr>
        <p:spPr>
          <a:xfrm>
            <a:off x="5245227" y="55644"/>
            <a:ext cx="4437608" cy="1167753"/>
          </a:xfrm>
          <a:prstGeom prst="rect">
            <a:avLst/>
          </a:prstGeom>
        </p:spPr>
        <p:txBody>
          <a:bodyPr lIns="0" tIns="0" rIns="0" bIns="0" rtlCol="0" anchor="t">
            <a:spAutoFit/>
          </a:bodyPr>
          <a:lstStyle/>
          <a:p>
            <a:pPr algn="ctr">
              <a:lnSpc>
                <a:spcPts val="9660"/>
              </a:lnSpc>
            </a:pPr>
            <a:r>
              <a:rPr lang="en-US" sz="6900">
                <a:solidFill>
                  <a:srgbClr val="000000"/>
                </a:solidFill>
                <a:latin typeface="Open Sauce Bold"/>
              </a:rPr>
              <a:t>PARDONS</a:t>
            </a:r>
          </a:p>
        </p:txBody>
      </p:sp>
      <p:sp>
        <p:nvSpPr>
          <p:cNvPr id="13" name="TextBox 13"/>
          <p:cNvSpPr txBox="1"/>
          <p:nvPr/>
        </p:nvSpPr>
        <p:spPr>
          <a:xfrm>
            <a:off x="3078444" y="3807996"/>
            <a:ext cx="8492890" cy="1047750"/>
          </a:xfrm>
          <a:prstGeom prst="rect">
            <a:avLst/>
          </a:prstGeom>
        </p:spPr>
        <p:txBody>
          <a:bodyPr lIns="0" tIns="0" rIns="0" bIns="0" rtlCol="0" anchor="t">
            <a:spAutoFit/>
          </a:bodyPr>
          <a:lstStyle/>
          <a:p>
            <a:pPr algn="ctr">
              <a:lnSpc>
                <a:spcPts val="4200"/>
              </a:lnSpc>
            </a:pPr>
            <a:r>
              <a:rPr lang="en-US" sz="3000">
                <a:solidFill>
                  <a:srgbClr val="000000"/>
                </a:solidFill>
                <a:latin typeface="Canva Sans"/>
              </a:rPr>
              <a:t>dr. Gert Gielis - </a:t>
            </a:r>
          </a:p>
          <a:p>
            <a:pPr algn="ctr">
              <a:lnSpc>
                <a:spcPts val="4200"/>
              </a:lnSpc>
            </a:pPr>
            <a:r>
              <a:rPr lang="en-US" sz="3000">
                <a:solidFill>
                  <a:srgbClr val="000000"/>
                </a:solidFill>
                <a:latin typeface="Canva Sans"/>
              </a:rPr>
              <a:t>State Archives Belgium</a:t>
            </a:r>
          </a:p>
        </p:txBody>
      </p:sp>
      <p:sp>
        <p:nvSpPr>
          <p:cNvPr id="14" name="TextBox 14"/>
          <p:cNvSpPr txBox="1"/>
          <p:nvPr/>
        </p:nvSpPr>
        <p:spPr>
          <a:xfrm>
            <a:off x="1473398" y="2064478"/>
            <a:ext cx="11981266" cy="1378444"/>
          </a:xfrm>
          <a:prstGeom prst="rect">
            <a:avLst/>
          </a:prstGeom>
        </p:spPr>
        <p:txBody>
          <a:bodyPr lIns="0" tIns="0" rIns="0" bIns="0" rtlCol="0" anchor="t">
            <a:spAutoFit/>
          </a:bodyPr>
          <a:lstStyle/>
          <a:p>
            <a:pPr algn="ctr">
              <a:lnSpc>
                <a:spcPts val="5525"/>
              </a:lnSpc>
            </a:pPr>
            <a:r>
              <a:rPr lang="en-US" sz="3946">
                <a:solidFill>
                  <a:srgbClr val="000000"/>
                </a:solidFill>
                <a:latin typeface="Canva Sans Bold"/>
              </a:rPr>
              <a:t>Citizen scientists </a:t>
            </a:r>
          </a:p>
          <a:p>
            <a:pPr algn="ctr">
              <a:lnSpc>
                <a:spcPts val="5525"/>
              </a:lnSpc>
            </a:pPr>
            <a:r>
              <a:rPr lang="en-US" sz="3946">
                <a:solidFill>
                  <a:srgbClr val="000000"/>
                </a:solidFill>
                <a:latin typeface="Canva Sans Bold"/>
              </a:rPr>
              <a:t>and innovation in the archive</a:t>
            </a:r>
          </a:p>
        </p:txBody>
      </p:sp>
      <p:sp>
        <p:nvSpPr>
          <p:cNvPr id="15" name="TextBox 15"/>
          <p:cNvSpPr txBox="1"/>
          <p:nvPr/>
        </p:nvSpPr>
        <p:spPr>
          <a:xfrm>
            <a:off x="1708043" y="1118622"/>
            <a:ext cx="11233692" cy="877954"/>
          </a:xfrm>
          <a:prstGeom prst="rect">
            <a:avLst/>
          </a:prstGeom>
        </p:spPr>
        <p:txBody>
          <a:bodyPr lIns="0" tIns="0" rIns="0" bIns="0" rtlCol="0" anchor="t">
            <a:spAutoFit/>
          </a:bodyPr>
          <a:lstStyle/>
          <a:p>
            <a:pPr algn="ctr">
              <a:lnSpc>
                <a:spcPts val="7117"/>
              </a:lnSpc>
            </a:pPr>
            <a:r>
              <a:rPr lang="en-US" sz="5084">
                <a:solidFill>
                  <a:srgbClr val="000000"/>
                </a:solidFill>
                <a:latin typeface="Canva Sans Bold"/>
              </a:rPr>
              <a:t>Crowdsourcing stories of violence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Freeform 2"/>
          <p:cNvSpPr/>
          <p:nvPr/>
        </p:nvSpPr>
        <p:spPr>
          <a:xfrm>
            <a:off x="2486481" y="0"/>
            <a:ext cx="13572732" cy="10287000"/>
          </a:xfrm>
          <a:custGeom>
            <a:avLst/>
            <a:gdLst/>
            <a:ahLst/>
            <a:cxnLst/>
            <a:rect l="l" t="t" r="r" b="b"/>
            <a:pathLst>
              <a:path w="13572732" h="10287000">
                <a:moveTo>
                  <a:pt x="0" y="0"/>
                </a:moveTo>
                <a:lnTo>
                  <a:pt x="13572732" y="0"/>
                </a:lnTo>
                <a:lnTo>
                  <a:pt x="13572732" y="10287000"/>
                </a:lnTo>
                <a:lnTo>
                  <a:pt x="0" y="10287000"/>
                </a:lnTo>
                <a:lnTo>
                  <a:pt x="0" y="0"/>
                </a:lnTo>
                <a:close/>
              </a:path>
            </a:pathLst>
          </a:custGeom>
          <a:blipFill>
            <a:blip r:embed="rId3"/>
            <a:stretch>
              <a:fillRect/>
            </a:stretch>
          </a:blipFill>
        </p:spPr>
        <p:txBody>
          <a:bodyPr/>
          <a:lstStyle/>
          <a:p>
            <a:endParaRPr lang="nl-BE"/>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Freeform 2"/>
          <p:cNvSpPr/>
          <p:nvPr/>
        </p:nvSpPr>
        <p:spPr>
          <a:xfrm>
            <a:off x="2478746" y="33618"/>
            <a:ext cx="13330508" cy="10253382"/>
          </a:xfrm>
          <a:custGeom>
            <a:avLst/>
            <a:gdLst/>
            <a:ahLst/>
            <a:cxnLst/>
            <a:rect l="l" t="t" r="r" b="b"/>
            <a:pathLst>
              <a:path w="13330508" h="10253382">
                <a:moveTo>
                  <a:pt x="0" y="0"/>
                </a:moveTo>
                <a:lnTo>
                  <a:pt x="13330508" y="0"/>
                </a:lnTo>
                <a:lnTo>
                  <a:pt x="13330508" y="10253382"/>
                </a:lnTo>
                <a:lnTo>
                  <a:pt x="0" y="10253382"/>
                </a:lnTo>
                <a:lnTo>
                  <a:pt x="0" y="0"/>
                </a:lnTo>
                <a:close/>
              </a:path>
            </a:pathLst>
          </a:custGeom>
          <a:blipFill>
            <a:blip r:embed="rId3"/>
            <a:stretch>
              <a:fillRect/>
            </a:stretch>
          </a:blipFill>
        </p:spPr>
        <p:txBody>
          <a:bodyPr/>
          <a:lstStyle/>
          <a:p>
            <a:endParaRPr lang="nl-BE"/>
          </a:p>
        </p:txBody>
      </p:sp>
      <p:sp>
        <p:nvSpPr>
          <p:cNvPr id="3" name="TextBox 3"/>
          <p:cNvSpPr txBox="1"/>
          <p:nvPr/>
        </p:nvSpPr>
        <p:spPr>
          <a:xfrm>
            <a:off x="5071069" y="9220200"/>
            <a:ext cx="8818215" cy="396239"/>
          </a:xfrm>
          <a:prstGeom prst="rect">
            <a:avLst/>
          </a:prstGeom>
        </p:spPr>
        <p:txBody>
          <a:bodyPr lIns="0" tIns="0" rIns="0" bIns="0" rtlCol="0" anchor="t">
            <a:spAutoFit/>
          </a:bodyPr>
          <a:lstStyle/>
          <a:p>
            <a:pPr algn="ctr">
              <a:lnSpc>
                <a:spcPts val="3360"/>
              </a:lnSpc>
            </a:pPr>
            <a:r>
              <a:rPr lang="en-US" sz="2400">
                <a:solidFill>
                  <a:srgbClr val="000000"/>
                </a:solidFill>
                <a:latin typeface="Canva Sans"/>
                <a:ea typeface="Canva Sans"/>
              </a:rPr>
              <a:t>State Archives Belgium, Account Chambres, nr. 644, f.156v°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Freeform 2"/>
          <p:cNvSpPr/>
          <p:nvPr/>
        </p:nvSpPr>
        <p:spPr>
          <a:xfrm>
            <a:off x="638735" y="1528552"/>
            <a:ext cx="5191755" cy="6922340"/>
          </a:xfrm>
          <a:custGeom>
            <a:avLst/>
            <a:gdLst/>
            <a:ahLst/>
            <a:cxnLst/>
            <a:rect l="l" t="t" r="r" b="b"/>
            <a:pathLst>
              <a:path w="5191755" h="6922340">
                <a:moveTo>
                  <a:pt x="0" y="0"/>
                </a:moveTo>
                <a:lnTo>
                  <a:pt x="5191755" y="0"/>
                </a:lnTo>
                <a:lnTo>
                  <a:pt x="5191755" y="6922340"/>
                </a:lnTo>
                <a:lnTo>
                  <a:pt x="0" y="6922340"/>
                </a:lnTo>
                <a:lnTo>
                  <a:pt x="0" y="0"/>
                </a:lnTo>
                <a:close/>
              </a:path>
            </a:pathLst>
          </a:custGeom>
          <a:blipFill>
            <a:blip r:embed="rId3"/>
            <a:stretch>
              <a:fillRect/>
            </a:stretch>
          </a:blipFill>
        </p:spPr>
        <p:txBody>
          <a:bodyPr/>
          <a:lstStyle/>
          <a:p>
            <a:endParaRPr lang="nl-BE"/>
          </a:p>
        </p:txBody>
      </p:sp>
      <p:sp>
        <p:nvSpPr>
          <p:cNvPr id="3" name="Freeform 3"/>
          <p:cNvSpPr/>
          <p:nvPr/>
        </p:nvSpPr>
        <p:spPr>
          <a:xfrm>
            <a:off x="5277477" y="1134241"/>
            <a:ext cx="5783222" cy="7710963"/>
          </a:xfrm>
          <a:custGeom>
            <a:avLst/>
            <a:gdLst/>
            <a:ahLst/>
            <a:cxnLst/>
            <a:rect l="l" t="t" r="r" b="b"/>
            <a:pathLst>
              <a:path w="5783222" h="7710963">
                <a:moveTo>
                  <a:pt x="0" y="0"/>
                </a:moveTo>
                <a:lnTo>
                  <a:pt x="5783222" y="0"/>
                </a:lnTo>
                <a:lnTo>
                  <a:pt x="5783222" y="7710962"/>
                </a:lnTo>
                <a:lnTo>
                  <a:pt x="0" y="7710962"/>
                </a:lnTo>
                <a:lnTo>
                  <a:pt x="0" y="0"/>
                </a:lnTo>
                <a:close/>
              </a:path>
            </a:pathLst>
          </a:custGeom>
          <a:blipFill>
            <a:blip r:embed="rId4"/>
            <a:stretch>
              <a:fillRect/>
            </a:stretch>
          </a:blipFill>
        </p:spPr>
        <p:txBody>
          <a:bodyPr/>
          <a:lstStyle/>
          <a:p>
            <a:endParaRPr lang="nl-BE"/>
          </a:p>
        </p:txBody>
      </p:sp>
      <p:sp>
        <p:nvSpPr>
          <p:cNvPr id="4" name="Freeform 4"/>
          <p:cNvSpPr/>
          <p:nvPr/>
        </p:nvSpPr>
        <p:spPr>
          <a:xfrm>
            <a:off x="8868798" y="739929"/>
            <a:ext cx="8719492" cy="8719492"/>
          </a:xfrm>
          <a:custGeom>
            <a:avLst/>
            <a:gdLst/>
            <a:ahLst/>
            <a:cxnLst/>
            <a:rect l="l" t="t" r="r" b="b"/>
            <a:pathLst>
              <a:path w="8719492" h="8719492">
                <a:moveTo>
                  <a:pt x="0" y="0"/>
                </a:moveTo>
                <a:lnTo>
                  <a:pt x="8719492" y="0"/>
                </a:lnTo>
                <a:lnTo>
                  <a:pt x="8719492" y="8719492"/>
                </a:lnTo>
                <a:lnTo>
                  <a:pt x="0" y="8719492"/>
                </a:lnTo>
                <a:lnTo>
                  <a:pt x="0" y="0"/>
                </a:lnTo>
                <a:close/>
              </a:path>
            </a:pathLst>
          </a:custGeom>
          <a:blipFill>
            <a:blip r:embed="rId5"/>
            <a:stretch>
              <a:fillRect/>
            </a:stretch>
          </a:blipFill>
        </p:spPr>
        <p:txBody>
          <a:bodyPr/>
          <a:lstStyle/>
          <a:p>
            <a:endParaRPr lang="nl-BE"/>
          </a:p>
        </p:txBody>
      </p:sp>
      <p:sp>
        <p:nvSpPr>
          <p:cNvPr id="5" name="TextBox 5"/>
          <p:cNvSpPr txBox="1"/>
          <p:nvPr/>
        </p:nvSpPr>
        <p:spPr>
          <a:xfrm>
            <a:off x="1674553" y="6912923"/>
            <a:ext cx="14601676" cy="1219823"/>
          </a:xfrm>
          <a:prstGeom prst="rect">
            <a:avLst/>
          </a:prstGeom>
        </p:spPr>
        <p:txBody>
          <a:bodyPr lIns="0" tIns="0" rIns="0" bIns="0" rtlCol="0" anchor="t">
            <a:spAutoFit/>
          </a:bodyPr>
          <a:lstStyle/>
          <a:p>
            <a:pPr algn="ctr">
              <a:lnSpc>
                <a:spcPts val="9940"/>
              </a:lnSpc>
            </a:pPr>
            <a:r>
              <a:rPr lang="en-US" sz="7100">
                <a:solidFill>
                  <a:srgbClr val="FFFBF8"/>
                </a:solidFill>
                <a:latin typeface="Canva Sans"/>
              </a:rPr>
              <a:t>30000 pardon files and counting</a:t>
            </a:r>
            <a:r>
              <a:rPr lang="en-US" sz="7100">
                <a:solidFill>
                  <a:srgbClr val="FFFBF8"/>
                </a:solidFill>
                <a:latin typeface="Canva Sans Bold"/>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6631"/>
            <a:ext cx="7874916" cy="7133737"/>
            <a:chOff x="0" y="0"/>
            <a:chExt cx="10499888" cy="9511650"/>
          </a:xfrm>
        </p:grpSpPr>
        <p:pic>
          <p:nvPicPr>
            <p:cNvPr id="3" name="Picture 3"/>
            <p:cNvPicPr>
              <a:picLocks noChangeAspect="1"/>
            </p:cNvPicPr>
            <p:nvPr/>
          </p:nvPicPr>
          <p:blipFill>
            <a:blip r:embed="rId3"/>
            <a:srcRect l="4660" r="46878"/>
            <a:stretch>
              <a:fillRect/>
            </a:stretch>
          </p:blipFill>
          <p:spPr>
            <a:xfrm>
              <a:off x="0" y="0"/>
              <a:ext cx="5186444" cy="9511650"/>
            </a:xfrm>
            <a:prstGeom prst="rect">
              <a:avLst/>
            </a:prstGeom>
          </p:spPr>
        </p:pic>
        <p:pic>
          <p:nvPicPr>
            <p:cNvPr id="4" name="Picture 4"/>
            <p:cNvPicPr>
              <a:picLocks noChangeAspect="1"/>
            </p:cNvPicPr>
            <p:nvPr/>
          </p:nvPicPr>
          <p:blipFill>
            <a:blip r:embed="rId4"/>
            <a:srcRect l="11399" r="11399"/>
            <a:stretch>
              <a:fillRect/>
            </a:stretch>
          </p:blipFill>
          <p:spPr>
            <a:xfrm>
              <a:off x="5313444" y="0"/>
              <a:ext cx="5186444" cy="4692325"/>
            </a:xfrm>
            <a:prstGeom prst="rect">
              <a:avLst/>
            </a:prstGeom>
          </p:spPr>
        </p:pic>
        <p:pic>
          <p:nvPicPr>
            <p:cNvPr id="5" name="Picture 5"/>
            <p:cNvPicPr>
              <a:picLocks noChangeAspect="1"/>
            </p:cNvPicPr>
            <p:nvPr/>
          </p:nvPicPr>
          <p:blipFill>
            <a:blip r:embed="rId5"/>
            <a:srcRect l="2666" t="44324" r="61077"/>
            <a:stretch>
              <a:fillRect/>
            </a:stretch>
          </p:blipFill>
          <p:spPr>
            <a:xfrm>
              <a:off x="5313444" y="4819325"/>
              <a:ext cx="5186444" cy="4692325"/>
            </a:xfrm>
            <a:prstGeom prst="rect">
              <a:avLst/>
            </a:prstGeom>
          </p:spPr>
        </p:pic>
      </p:grpSp>
      <p:grpSp>
        <p:nvGrpSpPr>
          <p:cNvPr id="6" name="Group 6"/>
          <p:cNvGrpSpPr/>
          <p:nvPr/>
        </p:nvGrpSpPr>
        <p:grpSpPr>
          <a:xfrm>
            <a:off x="9144000" y="1576631"/>
            <a:ext cx="8288212" cy="7133737"/>
            <a:chOff x="0" y="0"/>
            <a:chExt cx="11050949" cy="9511650"/>
          </a:xfrm>
        </p:grpSpPr>
        <p:pic>
          <p:nvPicPr>
            <p:cNvPr id="7" name="Picture 7"/>
            <p:cNvPicPr>
              <a:picLocks noChangeAspect="1"/>
            </p:cNvPicPr>
            <p:nvPr/>
          </p:nvPicPr>
          <p:blipFill>
            <a:blip r:embed="rId6"/>
            <a:srcRect l="31971" r="20910"/>
            <a:stretch>
              <a:fillRect/>
            </a:stretch>
          </p:blipFill>
          <p:spPr>
            <a:xfrm>
              <a:off x="0" y="0"/>
              <a:ext cx="3641316" cy="9511650"/>
            </a:xfrm>
            <a:prstGeom prst="rect">
              <a:avLst/>
            </a:prstGeom>
          </p:spPr>
        </p:pic>
        <p:pic>
          <p:nvPicPr>
            <p:cNvPr id="8" name="Picture 8"/>
            <p:cNvPicPr>
              <a:picLocks noChangeAspect="1"/>
            </p:cNvPicPr>
            <p:nvPr/>
          </p:nvPicPr>
          <p:blipFill>
            <a:blip r:embed="rId7"/>
            <a:srcRect t="17042" b="17042"/>
            <a:stretch>
              <a:fillRect/>
            </a:stretch>
          </p:blipFill>
          <p:spPr>
            <a:xfrm>
              <a:off x="3768316" y="0"/>
              <a:ext cx="7282633" cy="3128217"/>
            </a:xfrm>
            <a:prstGeom prst="rect">
              <a:avLst/>
            </a:prstGeom>
          </p:spPr>
        </p:pic>
        <p:pic>
          <p:nvPicPr>
            <p:cNvPr id="9" name="Picture 9"/>
            <p:cNvPicPr>
              <a:picLocks noChangeAspect="1"/>
            </p:cNvPicPr>
            <p:nvPr/>
          </p:nvPicPr>
          <p:blipFill>
            <a:blip r:embed="rId8"/>
            <a:srcRect l="5888" r="5888"/>
            <a:stretch>
              <a:fillRect/>
            </a:stretch>
          </p:blipFill>
          <p:spPr>
            <a:xfrm>
              <a:off x="3768316" y="3255217"/>
              <a:ext cx="7282633" cy="6256433"/>
            </a:xfrm>
            <a:prstGeom prst="rect">
              <a:avLst/>
            </a:prstGeom>
          </p:spPr>
        </p:pic>
      </p:grpSp>
      <p:sp>
        <p:nvSpPr>
          <p:cNvPr id="10" name="AutoShape 10"/>
          <p:cNvSpPr/>
          <p:nvPr/>
        </p:nvSpPr>
        <p:spPr>
          <a:xfrm rot="1980">
            <a:off x="879182" y="9083672"/>
            <a:ext cx="16529635" cy="0"/>
          </a:xfrm>
          <a:prstGeom prst="line">
            <a:avLst/>
          </a:prstGeom>
          <a:ln w="19050" cap="flat">
            <a:solidFill>
              <a:srgbClr val="8999A2"/>
            </a:solidFill>
            <a:prstDash val="solid"/>
            <a:headEnd type="none" w="sm" len="sm"/>
            <a:tailEnd type="none" w="sm" len="sm"/>
          </a:ln>
        </p:spPr>
        <p:txBody>
          <a:bodyPr/>
          <a:lstStyle/>
          <a:p>
            <a:endParaRPr lang="nl-BE"/>
          </a:p>
        </p:txBody>
      </p:sp>
      <p:sp>
        <p:nvSpPr>
          <p:cNvPr id="11" name="AutoShape 11"/>
          <p:cNvSpPr/>
          <p:nvPr/>
        </p:nvSpPr>
        <p:spPr>
          <a:xfrm rot="1980">
            <a:off x="879182" y="1184278"/>
            <a:ext cx="16529635" cy="0"/>
          </a:xfrm>
          <a:prstGeom prst="line">
            <a:avLst/>
          </a:prstGeom>
          <a:ln w="19050" cap="flat">
            <a:solidFill>
              <a:srgbClr val="8999A2"/>
            </a:solidFill>
            <a:prstDash val="solid"/>
            <a:headEnd type="none" w="sm" len="sm"/>
            <a:tailEnd type="none" w="sm" len="sm"/>
          </a:ln>
        </p:spPr>
        <p:txBody>
          <a:bodyPr/>
          <a:lstStyle/>
          <a:p>
            <a:endParaRPr lang="nl-BE"/>
          </a:p>
        </p:txBody>
      </p:sp>
      <p:sp>
        <p:nvSpPr>
          <p:cNvPr id="12" name="TextBox 12"/>
          <p:cNvSpPr txBox="1"/>
          <p:nvPr/>
        </p:nvSpPr>
        <p:spPr>
          <a:xfrm>
            <a:off x="15291637" y="4548456"/>
            <a:ext cx="1967663" cy="4023280"/>
          </a:xfrm>
          <a:prstGeom prst="rect">
            <a:avLst/>
          </a:prstGeom>
        </p:spPr>
        <p:txBody>
          <a:bodyPr lIns="0" tIns="0" rIns="0" bIns="0" rtlCol="0" anchor="t">
            <a:spAutoFit/>
          </a:bodyPr>
          <a:lstStyle/>
          <a:p>
            <a:pPr algn="just">
              <a:lnSpc>
                <a:spcPts val="3994"/>
              </a:lnSpc>
            </a:pPr>
            <a:r>
              <a:rPr lang="en-US" sz="2853" spc="42">
                <a:solidFill>
                  <a:srgbClr val="FFFBF8"/>
                </a:solidFill>
                <a:latin typeface="Fira Sans Bold"/>
              </a:rPr>
              <a:t>Homicide</a:t>
            </a:r>
          </a:p>
          <a:p>
            <a:pPr algn="just">
              <a:lnSpc>
                <a:spcPts val="3994"/>
              </a:lnSpc>
            </a:pPr>
            <a:r>
              <a:rPr lang="en-US" sz="2853" spc="42">
                <a:solidFill>
                  <a:srgbClr val="FFFBF8"/>
                </a:solidFill>
                <a:latin typeface="Fira Sans Bold"/>
              </a:rPr>
              <a:t>Theft</a:t>
            </a:r>
          </a:p>
          <a:p>
            <a:pPr algn="just">
              <a:lnSpc>
                <a:spcPts val="3994"/>
              </a:lnSpc>
            </a:pPr>
            <a:r>
              <a:rPr lang="en-US" sz="2853" spc="42">
                <a:solidFill>
                  <a:srgbClr val="FFFBF8"/>
                </a:solidFill>
                <a:latin typeface="Fira Sans Bold"/>
              </a:rPr>
              <a:t>Fraud</a:t>
            </a:r>
          </a:p>
          <a:p>
            <a:pPr algn="just">
              <a:lnSpc>
                <a:spcPts val="3994"/>
              </a:lnSpc>
            </a:pPr>
            <a:r>
              <a:rPr lang="en-US" sz="2853" spc="42">
                <a:solidFill>
                  <a:srgbClr val="FFFBF8"/>
                </a:solidFill>
                <a:latin typeface="Fira Sans Bold"/>
              </a:rPr>
              <a:t>Heresy</a:t>
            </a:r>
          </a:p>
          <a:p>
            <a:pPr algn="just">
              <a:lnSpc>
                <a:spcPts val="3994"/>
              </a:lnSpc>
            </a:pPr>
            <a:r>
              <a:rPr lang="en-US" sz="2853" spc="42">
                <a:solidFill>
                  <a:srgbClr val="FFFBF8"/>
                </a:solidFill>
                <a:latin typeface="Fira Sans Bold"/>
              </a:rPr>
              <a:t>Rapt</a:t>
            </a:r>
          </a:p>
          <a:p>
            <a:pPr algn="just">
              <a:lnSpc>
                <a:spcPts val="3994"/>
              </a:lnSpc>
            </a:pPr>
            <a:r>
              <a:rPr lang="en-US" sz="2853" spc="42">
                <a:solidFill>
                  <a:srgbClr val="FFFBF8"/>
                </a:solidFill>
                <a:latin typeface="Fira Sans Bold"/>
              </a:rPr>
              <a:t>Jailbraking</a:t>
            </a:r>
          </a:p>
          <a:p>
            <a:pPr algn="just">
              <a:lnSpc>
                <a:spcPts val="3994"/>
              </a:lnSpc>
            </a:pPr>
            <a:r>
              <a:rPr lang="en-US" sz="2853" spc="42">
                <a:solidFill>
                  <a:srgbClr val="FFFBF8"/>
                </a:solidFill>
                <a:latin typeface="Fira Sans Bold"/>
              </a:rPr>
              <a:t>...</a:t>
            </a:r>
          </a:p>
          <a:p>
            <a:pPr algn="just">
              <a:lnSpc>
                <a:spcPts val="3994"/>
              </a:lnSpc>
              <a:spcBef>
                <a:spcPct val="0"/>
              </a:spcBef>
            </a:pPr>
            <a:endParaRPr lang="en-US" sz="2853" spc="42">
              <a:solidFill>
                <a:srgbClr val="FFFBF8"/>
              </a:solidFill>
              <a:latin typeface="Fira Sa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3162" b="-23162"/>
            </a:stretch>
          </a:blipFill>
        </p:spPr>
        <p:txBody>
          <a:bodyPr/>
          <a:lstStyle/>
          <a:p>
            <a:endParaRPr lang="nl-BE"/>
          </a:p>
        </p:txBody>
      </p:sp>
      <p:grpSp>
        <p:nvGrpSpPr>
          <p:cNvPr id="3" name="Group 3"/>
          <p:cNvGrpSpPr/>
          <p:nvPr/>
        </p:nvGrpSpPr>
        <p:grpSpPr>
          <a:xfrm>
            <a:off x="412797" y="2011234"/>
            <a:ext cx="2530475" cy="2530475"/>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52B2B"/>
            </a:solidFill>
          </p:spPr>
          <p:txBody>
            <a:bodyPr/>
            <a:lstStyle/>
            <a:p>
              <a:endParaRPr lang="nl-BE"/>
            </a:p>
          </p:txBody>
        </p:sp>
      </p:grpSp>
      <p:sp>
        <p:nvSpPr>
          <p:cNvPr id="5" name="TextBox 5"/>
          <p:cNvSpPr txBox="1"/>
          <p:nvPr/>
        </p:nvSpPr>
        <p:spPr>
          <a:xfrm>
            <a:off x="412797" y="1733436"/>
            <a:ext cx="2530475" cy="2439401"/>
          </a:xfrm>
          <a:prstGeom prst="rect">
            <a:avLst/>
          </a:prstGeom>
        </p:spPr>
        <p:txBody>
          <a:bodyPr lIns="0" tIns="0" rIns="0" bIns="0" rtlCol="0" anchor="t">
            <a:spAutoFit/>
          </a:bodyPr>
          <a:lstStyle/>
          <a:p>
            <a:pPr marL="0" lvl="1" indent="0" algn="ctr">
              <a:lnSpc>
                <a:spcPts val="20517"/>
              </a:lnSpc>
              <a:spcBef>
                <a:spcPct val="0"/>
              </a:spcBef>
            </a:pPr>
            <a:r>
              <a:rPr lang="en-US" sz="13068" u="none" spc="-326">
                <a:solidFill>
                  <a:srgbClr val="FFFFFF"/>
                </a:solidFill>
                <a:latin typeface="Open Sans Bold"/>
              </a:rPr>
              <a:t>1</a:t>
            </a:r>
          </a:p>
        </p:txBody>
      </p:sp>
      <p:sp>
        <p:nvSpPr>
          <p:cNvPr id="6" name="AutoShape 6"/>
          <p:cNvSpPr/>
          <p:nvPr/>
        </p:nvSpPr>
        <p:spPr>
          <a:xfrm>
            <a:off x="3580186" y="-1505285"/>
            <a:ext cx="0" cy="20149759"/>
          </a:xfrm>
          <a:prstGeom prst="line">
            <a:avLst/>
          </a:prstGeom>
          <a:ln w="28575" cap="flat">
            <a:solidFill>
              <a:srgbClr val="5A7070"/>
            </a:solidFill>
            <a:prstDash val="solid"/>
            <a:headEnd type="none" w="sm" len="sm"/>
            <a:tailEnd type="none" w="sm" len="sm"/>
          </a:ln>
        </p:spPr>
        <p:txBody>
          <a:bodyPr/>
          <a:lstStyle/>
          <a:p>
            <a:endParaRPr lang="nl-BE"/>
          </a:p>
        </p:txBody>
      </p:sp>
      <p:sp>
        <p:nvSpPr>
          <p:cNvPr id="7" name="TextBox 7"/>
          <p:cNvSpPr txBox="1"/>
          <p:nvPr/>
        </p:nvSpPr>
        <p:spPr>
          <a:xfrm>
            <a:off x="4625788" y="2356808"/>
            <a:ext cx="6749915" cy="2583307"/>
          </a:xfrm>
          <a:prstGeom prst="rect">
            <a:avLst/>
          </a:prstGeom>
        </p:spPr>
        <p:txBody>
          <a:bodyPr lIns="0" tIns="0" rIns="0" bIns="0" rtlCol="0" anchor="t">
            <a:spAutoFit/>
          </a:bodyPr>
          <a:lstStyle/>
          <a:p>
            <a:pPr marL="0" lvl="0" indent="0" algn="l">
              <a:lnSpc>
                <a:spcPts val="6775"/>
              </a:lnSpc>
              <a:spcBef>
                <a:spcPct val="0"/>
              </a:spcBef>
            </a:pPr>
            <a:r>
              <a:rPr lang="en-US" sz="6159" u="none">
                <a:solidFill>
                  <a:srgbClr val="FFFFFF"/>
                </a:solidFill>
                <a:latin typeface="Open Sans Bold"/>
              </a:rPr>
              <a:t>Database for navigation and research</a:t>
            </a:r>
          </a:p>
        </p:txBody>
      </p:sp>
      <p:sp>
        <p:nvSpPr>
          <p:cNvPr id="8" name="TextBox 8"/>
          <p:cNvSpPr txBox="1"/>
          <p:nvPr/>
        </p:nvSpPr>
        <p:spPr>
          <a:xfrm>
            <a:off x="4625788" y="6435042"/>
            <a:ext cx="7035665" cy="1795780"/>
          </a:xfrm>
          <a:prstGeom prst="rect">
            <a:avLst/>
          </a:prstGeom>
        </p:spPr>
        <p:txBody>
          <a:bodyPr lIns="0" tIns="0" rIns="0" bIns="0" rtlCol="0" anchor="t">
            <a:spAutoFit/>
          </a:bodyPr>
          <a:lstStyle/>
          <a:p>
            <a:pPr marL="0" lvl="0" indent="0" algn="l">
              <a:lnSpc>
                <a:spcPts val="7039"/>
              </a:lnSpc>
              <a:spcBef>
                <a:spcPct val="0"/>
              </a:spcBef>
            </a:pPr>
            <a:r>
              <a:rPr lang="en-US" sz="6399" u="none">
                <a:solidFill>
                  <a:srgbClr val="FFFFFF"/>
                </a:solidFill>
                <a:latin typeface="Open Sans Bold"/>
              </a:rPr>
              <a:t>Full text transcriptions</a:t>
            </a:r>
          </a:p>
        </p:txBody>
      </p:sp>
      <p:sp>
        <p:nvSpPr>
          <p:cNvPr id="9" name="Freeform 9"/>
          <p:cNvSpPr/>
          <p:nvPr/>
        </p:nvSpPr>
        <p:spPr>
          <a:xfrm>
            <a:off x="12138618" y="2200161"/>
            <a:ext cx="5454907" cy="2977470"/>
          </a:xfrm>
          <a:custGeom>
            <a:avLst/>
            <a:gdLst/>
            <a:ahLst/>
            <a:cxnLst/>
            <a:rect l="l" t="t" r="r" b="b"/>
            <a:pathLst>
              <a:path w="5454907" h="2977470">
                <a:moveTo>
                  <a:pt x="0" y="0"/>
                </a:moveTo>
                <a:lnTo>
                  <a:pt x="5454907" y="0"/>
                </a:lnTo>
                <a:lnTo>
                  <a:pt x="5454907" y="2977470"/>
                </a:lnTo>
                <a:lnTo>
                  <a:pt x="0" y="2977470"/>
                </a:lnTo>
                <a:lnTo>
                  <a:pt x="0" y="0"/>
                </a:lnTo>
                <a:close/>
              </a:path>
            </a:pathLst>
          </a:custGeom>
          <a:blipFill>
            <a:blip r:embed="rId4"/>
            <a:stretch>
              <a:fillRect/>
            </a:stretch>
          </a:blipFill>
        </p:spPr>
        <p:txBody>
          <a:bodyPr/>
          <a:lstStyle/>
          <a:p>
            <a:endParaRPr lang="nl-BE"/>
          </a:p>
        </p:txBody>
      </p:sp>
      <p:sp>
        <p:nvSpPr>
          <p:cNvPr id="10" name="Freeform 10"/>
          <p:cNvSpPr/>
          <p:nvPr/>
        </p:nvSpPr>
        <p:spPr>
          <a:xfrm>
            <a:off x="12138618" y="5720475"/>
            <a:ext cx="5454907" cy="3167765"/>
          </a:xfrm>
          <a:custGeom>
            <a:avLst/>
            <a:gdLst/>
            <a:ahLst/>
            <a:cxnLst/>
            <a:rect l="l" t="t" r="r" b="b"/>
            <a:pathLst>
              <a:path w="5454907" h="3167765">
                <a:moveTo>
                  <a:pt x="0" y="0"/>
                </a:moveTo>
                <a:lnTo>
                  <a:pt x="5454907" y="0"/>
                </a:lnTo>
                <a:lnTo>
                  <a:pt x="5454907" y="3167765"/>
                </a:lnTo>
                <a:lnTo>
                  <a:pt x="0" y="3167765"/>
                </a:lnTo>
                <a:lnTo>
                  <a:pt x="0" y="0"/>
                </a:lnTo>
                <a:close/>
              </a:path>
            </a:pathLst>
          </a:custGeom>
          <a:blipFill>
            <a:blip r:embed="rId5"/>
            <a:stretch>
              <a:fillRect l="-18532" t="-520" b="-520"/>
            </a:stretch>
          </a:blipFill>
        </p:spPr>
        <p:txBody>
          <a:bodyPr/>
          <a:lstStyle/>
          <a:p>
            <a:endParaRPr lang="nl-BE"/>
          </a:p>
        </p:txBody>
      </p:sp>
      <p:sp>
        <p:nvSpPr>
          <p:cNvPr id="11" name="TextBox 11"/>
          <p:cNvSpPr txBox="1"/>
          <p:nvPr/>
        </p:nvSpPr>
        <p:spPr>
          <a:xfrm>
            <a:off x="6152315" y="159703"/>
            <a:ext cx="7414022" cy="1566544"/>
          </a:xfrm>
          <a:prstGeom prst="rect">
            <a:avLst/>
          </a:prstGeom>
        </p:spPr>
        <p:txBody>
          <a:bodyPr lIns="0" tIns="0" rIns="0" bIns="0" rtlCol="0" anchor="t">
            <a:spAutoFit/>
          </a:bodyPr>
          <a:lstStyle/>
          <a:p>
            <a:pPr algn="ctr">
              <a:lnSpc>
                <a:spcPts val="12880"/>
              </a:lnSpc>
            </a:pPr>
            <a:r>
              <a:rPr lang="en-US" sz="9200">
                <a:solidFill>
                  <a:srgbClr val="FFFFFF"/>
                </a:solidFill>
                <a:latin typeface="Canva Sans Bold"/>
              </a:rPr>
              <a:t>Project goals</a:t>
            </a:r>
          </a:p>
        </p:txBody>
      </p:sp>
      <p:grpSp>
        <p:nvGrpSpPr>
          <p:cNvPr id="12" name="Group 12"/>
          <p:cNvGrpSpPr/>
          <p:nvPr/>
        </p:nvGrpSpPr>
        <p:grpSpPr>
          <a:xfrm>
            <a:off x="412797" y="6090875"/>
            <a:ext cx="2530475" cy="2506212"/>
            <a:chOff x="0" y="0"/>
            <a:chExt cx="6350000" cy="6289115"/>
          </a:xfrm>
        </p:grpSpPr>
        <p:sp>
          <p:nvSpPr>
            <p:cNvPr id="13" name="Freeform 13"/>
            <p:cNvSpPr/>
            <p:nvPr/>
          </p:nvSpPr>
          <p:spPr>
            <a:xfrm>
              <a:off x="0" y="0"/>
              <a:ext cx="6350000" cy="6289115"/>
            </a:xfrm>
            <a:custGeom>
              <a:avLst/>
              <a:gdLst/>
              <a:ahLst/>
              <a:cxnLst/>
              <a:rect l="l" t="t" r="r" b="b"/>
              <a:pathLst>
                <a:path w="6350000" h="6289115">
                  <a:moveTo>
                    <a:pt x="3175000" y="0"/>
                  </a:moveTo>
                  <a:cubicBezTo>
                    <a:pt x="1421496" y="0"/>
                    <a:pt x="0" y="1407866"/>
                    <a:pt x="0" y="3144557"/>
                  </a:cubicBezTo>
                  <a:cubicBezTo>
                    <a:pt x="0" y="4881249"/>
                    <a:pt x="1421496" y="6289115"/>
                    <a:pt x="3175000" y="6289115"/>
                  </a:cubicBezTo>
                  <a:cubicBezTo>
                    <a:pt x="4928504" y="6289115"/>
                    <a:pt x="6350000" y="4881249"/>
                    <a:pt x="6350000" y="3144557"/>
                  </a:cubicBezTo>
                  <a:cubicBezTo>
                    <a:pt x="6350000" y="1407866"/>
                    <a:pt x="4928504" y="0"/>
                    <a:pt x="3175000" y="0"/>
                  </a:cubicBezTo>
                  <a:close/>
                </a:path>
              </a:pathLst>
            </a:custGeom>
            <a:solidFill>
              <a:srgbClr val="152B2B"/>
            </a:solidFill>
          </p:spPr>
          <p:txBody>
            <a:bodyPr/>
            <a:lstStyle/>
            <a:p>
              <a:endParaRPr lang="nl-BE"/>
            </a:p>
          </p:txBody>
        </p:sp>
      </p:grpSp>
      <p:sp>
        <p:nvSpPr>
          <p:cNvPr id="14" name="TextBox 14"/>
          <p:cNvSpPr txBox="1"/>
          <p:nvPr/>
        </p:nvSpPr>
        <p:spPr>
          <a:xfrm>
            <a:off x="412797" y="5791421"/>
            <a:ext cx="2530475" cy="2439401"/>
          </a:xfrm>
          <a:prstGeom prst="rect">
            <a:avLst/>
          </a:prstGeom>
        </p:spPr>
        <p:txBody>
          <a:bodyPr lIns="0" tIns="0" rIns="0" bIns="0" rtlCol="0" anchor="t">
            <a:spAutoFit/>
          </a:bodyPr>
          <a:lstStyle/>
          <a:p>
            <a:pPr marL="0" lvl="1" indent="0" algn="ctr">
              <a:lnSpc>
                <a:spcPts val="20517"/>
              </a:lnSpc>
              <a:spcBef>
                <a:spcPct val="0"/>
              </a:spcBef>
            </a:pPr>
            <a:r>
              <a:rPr lang="en-US" sz="13068" spc="-326">
                <a:solidFill>
                  <a:srgbClr val="FFFFFF"/>
                </a:solidFill>
                <a:latin typeface="Open Sans Bold"/>
              </a:rPr>
              <a:t>2</a:t>
            </a: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Freeform 2"/>
          <p:cNvSpPr/>
          <p:nvPr/>
        </p:nvSpPr>
        <p:spPr>
          <a:xfrm rot="583094">
            <a:off x="2046111" y="-1834950"/>
            <a:ext cx="12478818" cy="13523534"/>
          </a:xfrm>
          <a:custGeom>
            <a:avLst/>
            <a:gdLst/>
            <a:ahLst/>
            <a:cxnLst/>
            <a:rect l="l" t="t" r="r" b="b"/>
            <a:pathLst>
              <a:path w="12478818" h="13523534">
                <a:moveTo>
                  <a:pt x="0" y="0"/>
                </a:moveTo>
                <a:lnTo>
                  <a:pt x="12478817" y="0"/>
                </a:lnTo>
                <a:lnTo>
                  <a:pt x="12478817" y="13523534"/>
                </a:lnTo>
                <a:lnTo>
                  <a:pt x="0" y="13523534"/>
                </a:lnTo>
                <a:lnTo>
                  <a:pt x="0" y="0"/>
                </a:lnTo>
                <a:close/>
              </a:path>
            </a:pathLst>
          </a:custGeom>
          <a:blipFill>
            <a:blip r:embed="rId3"/>
            <a:stretch>
              <a:fillRect l="-22247" r="-22247"/>
            </a:stretch>
          </a:blipFill>
        </p:spPr>
        <p:txBody>
          <a:bodyPr/>
          <a:lstStyle/>
          <a:p>
            <a:endParaRPr lang="nl-BE"/>
          </a:p>
        </p:txBody>
      </p:sp>
      <p:sp>
        <p:nvSpPr>
          <p:cNvPr id="3" name="Freeform 3"/>
          <p:cNvSpPr/>
          <p:nvPr/>
        </p:nvSpPr>
        <p:spPr>
          <a:xfrm rot="85893">
            <a:off x="11041386" y="-433131"/>
            <a:ext cx="7376362" cy="11592188"/>
          </a:xfrm>
          <a:custGeom>
            <a:avLst/>
            <a:gdLst/>
            <a:ahLst/>
            <a:cxnLst/>
            <a:rect l="l" t="t" r="r" b="b"/>
            <a:pathLst>
              <a:path w="7376362" h="11592188">
                <a:moveTo>
                  <a:pt x="0" y="0"/>
                </a:moveTo>
                <a:lnTo>
                  <a:pt x="7376362" y="0"/>
                </a:lnTo>
                <a:lnTo>
                  <a:pt x="7376362" y="11592187"/>
                </a:lnTo>
                <a:lnTo>
                  <a:pt x="0" y="11592187"/>
                </a:lnTo>
                <a:lnTo>
                  <a:pt x="0" y="0"/>
                </a:lnTo>
                <a:close/>
              </a:path>
            </a:pathLst>
          </a:custGeom>
          <a:blipFill>
            <a:blip r:embed="rId4"/>
            <a:stretch>
              <a:fillRect l="-113891" t="-5710" r="-111582" b="-6472"/>
            </a:stretch>
          </a:blipFill>
        </p:spPr>
        <p:txBody>
          <a:bodyPr/>
          <a:lstStyle/>
          <a:p>
            <a:endParaRPr lang="nl-BE"/>
          </a:p>
        </p:txBody>
      </p:sp>
      <p:sp>
        <p:nvSpPr>
          <p:cNvPr id="4" name="Freeform 4"/>
          <p:cNvSpPr/>
          <p:nvPr/>
        </p:nvSpPr>
        <p:spPr>
          <a:xfrm rot="-712219">
            <a:off x="-6611984" y="-43949"/>
            <a:ext cx="11202026" cy="12097273"/>
          </a:xfrm>
          <a:custGeom>
            <a:avLst/>
            <a:gdLst/>
            <a:ahLst/>
            <a:cxnLst/>
            <a:rect l="l" t="t" r="r" b="b"/>
            <a:pathLst>
              <a:path w="11202026" h="12097273">
                <a:moveTo>
                  <a:pt x="0" y="0"/>
                </a:moveTo>
                <a:lnTo>
                  <a:pt x="11202025" y="0"/>
                </a:lnTo>
                <a:lnTo>
                  <a:pt x="11202025" y="12097273"/>
                </a:lnTo>
                <a:lnTo>
                  <a:pt x="0" y="12097273"/>
                </a:lnTo>
                <a:lnTo>
                  <a:pt x="0" y="0"/>
                </a:lnTo>
                <a:close/>
              </a:path>
            </a:pathLst>
          </a:custGeom>
          <a:blipFill>
            <a:blip r:embed="rId5"/>
            <a:stretch>
              <a:fillRect l="-14248" r="-14248"/>
            </a:stretch>
          </a:blipFill>
        </p:spPr>
        <p:txBody>
          <a:bodyPr/>
          <a:lstStyle/>
          <a:p>
            <a:endParaRPr lang="nl-B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4141"/>
        </a:solidFill>
        <a:effectLst/>
      </p:bgPr>
    </p:bg>
    <p:spTree>
      <p:nvGrpSpPr>
        <p:cNvPr id="1" name=""/>
        <p:cNvGrpSpPr/>
        <p:nvPr/>
      </p:nvGrpSpPr>
      <p:grpSpPr>
        <a:xfrm>
          <a:off x="0" y="0"/>
          <a:ext cx="0" cy="0"/>
          <a:chOff x="0" y="0"/>
          <a:chExt cx="0" cy="0"/>
        </a:xfrm>
      </p:grpSpPr>
      <p:sp>
        <p:nvSpPr>
          <p:cNvPr id="2" name="Freeform 2"/>
          <p:cNvSpPr/>
          <p:nvPr/>
        </p:nvSpPr>
        <p:spPr>
          <a:xfrm>
            <a:off x="665428" y="793376"/>
            <a:ext cx="16957144" cy="8051226"/>
          </a:xfrm>
          <a:custGeom>
            <a:avLst/>
            <a:gdLst/>
            <a:ahLst/>
            <a:cxnLst/>
            <a:rect l="l" t="t" r="r" b="b"/>
            <a:pathLst>
              <a:path w="16957144" h="8051226">
                <a:moveTo>
                  <a:pt x="0" y="0"/>
                </a:moveTo>
                <a:lnTo>
                  <a:pt x="16957144" y="0"/>
                </a:lnTo>
                <a:lnTo>
                  <a:pt x="16957144" y="8051226"/>
                </a:lnTo>
                <a:lnTo>
                  <a:pt x="0" y="8051226"/>
                </a:lnTo>
                <a:lnTo>
                  <a:pt x="0" y="0"/>
                </a:lnTo>
                <a:close/>
              </a:path>
            </a:pathLst>
          </a:custGeom>
          <a:blipFill>
            <a:blip r:embed="rId3"/>
            <a:stretch>
              <a:fillRect l="-100000" t="-13720" b="-5277"/>
            </a:stretch>
          </a:blipFill>
        </p:spPr>
        <p:txBody>
          <a:bodyPr/>
          <a:lstStyle/>
          <a:p>
            <a:endParaRPr lang="nl-BE"/>
          </a:p>
        </p:txBody>
      </p:sp>
      <p:sp>
        <p:nvSpPr>
          <p:cNvPr id="3" name="Freeform 3"/>
          <p:cNvSpPr/>
          <p:nvPr/>
        </p:nvSpPr>
        <p:spPr>
          <a:xfrm>
            <a:off x="12187044" y="4218449"/>
            <a:ext cx="4930065" cy="5536842"/>
          </a:xfrm>
          <a:custGeom>
            <a:avLst/>
            <a:gdLst/>
            <a:ahLst/>
            <a:cxnLst/>
            <a:rect l="l" t="t" r="r" b="b"/>
            <a:pathLst>
              <a:path w="4930065" h="5536842">
                <a:moveTo>
                  <a:pt x="0" y="0"/>
                </a:moveTo>
                <a:lnTo>
                  <a:pt x="4930065" y="0"/>
                </a:lnTo>
                <a:lnTo>
                  <a:pt x="4930065" y="5536842"/>
                </a:lnTo>
                <a:lnTo>
                  <a:pt x="0" y="5536842"/>
                </a:lnTo>
                <a:lnTo>
                  <a:pt x="0" y="0"/>
                </a:lnTo>
                <a:close/>
              </a:path>
            </a:pathLst>
          </a:custGeom>
          <a:blipFill>
            <a:blip r:embed="rId4"/>
            <a:stretch>
              <a:fillRect/>
            </a:stretch>
          </a:blipFill>
        </p:spPr>
        <p:txBody>
          <a:bodyPr/>
          <a:lstStyle/>
          <a:p>
            <a:endParaRPr lang="nl-B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500" b="-16500"/>
            </a:stretch>
          </a:blipFill>
        </p:spPr>
        <p:txBody>
          <a:bodyPr/>
          <a:lstStyle/>
          <a:p>
            <a:endParaRPr lang="nl-BE"/>
          </a:p>
        </p:txBody>
      </p:sp>
      <p:grpSp>
        <p:nvGrpSpPr>
          <p:cNvPr id="3" name="Group 3"/>
          <p:cNvGrpSpPr/>
          <p:nvPr/>
        </p:nvGrpSpPr>
        <p:grpSpPr>
          <a:xfrm>
            <a:off x="2171364" y="1075891"/>
            <a:ext cx="4821296" cy="501510"/>
            <a:chOff x="0" y="0"/>
            <a:chExt cx="6428394" cy="668681"/>
          </a:xfrm>
        </p:grpSpPr>
        <p:sp>
          <p:nvSpPr>
            <p:cNvPr id="4" name="Freeform 4"/>
            <p:cNvSpPr/>
            <p:nvPr/>
          </p:nvSpPr>
          <p:spPr>
            <a:xfrm>
              <a:off x="0" y="0"/>
              <a:ext cx="6428394" cy="668681"/>
            </a:xfrm>
            <a:custGeom>
              <a:avLst/>
              <a:gdLst/>
              <a:ahLst/>
              <a:cxnLst/>
              <a:rect l="l" t="t" r="r" b="b"/>
              <a:pathLst>
                <a:path w="6428394" h="668681">
                  <a:moveTo>
                    <a:pt x="0" y="0"/>
                  </a:moveTo>
                  <a:lnTo>
                    <a:pt x="6428394" y="0"/>
                  </a:lnTo>
                  <a:lnTo>
                    <a:pt x="6428394" y="668681"/>
                  </a:lnTo>
                  <a:lnTo>
                    <a:pt x="0" y="668681"/>
                  </a:lnTo>
                  <a:lnTo>
                    <a:pt x="0" y="0"/>
                  </a:lnTo>
                  <a:close/>
                </a:path>
              </a:pathLst>
            </a:custGeom>
            <a:blipFill>
              <a:blip r:embed="rId4">
                <a:extLst>
                  <a:ext uri="{96DAC541-7B7A-43D3-8B79-37D633B846F1}">
                    <asvg:svgBlip xmlns:asvg="http://schemas.microsoft.com/office/drawing/2016/SVG/main" r:embed="rId5"/>
                  </a:ext>
                </a:extLst>
              </a:blip>
              <a:stretch>
                <a:fillRect t="-476731" b="-476731"/>
              </a:stretch>
            </a:blipFill>
          </p:spPr>
          <p:txBody>
            <a:bodyPr/>
            <a:lstStyle/>
            <a:p>
              <a:endParaRPr lang="nl-BE"/>
            </a:p>
          </p:txBody>
        </p:sp>
        <p:sp>
          <p:nvSpPr>
            <p:cNvPr id="5" name="TextBox 5"/>
            <p:cNvSpPr txBox="1"/>
            <p:nvPr/>
          </p:nvSpPr>
          <p:spPr>
            <a:xfrm>
              <a:off x="122041" y="51495"/>
              <a:ext cx="6184313" cy="556165"/>
            </a:xfrm>
            <a:prstGeom prst="rect">
              <a:avLst/>
            </a:prstGeom>
          </p:spPr>
          <p:txBody>
            <a:bodyPr lIns="0" tIns="0" rIns="0" bIns="0" rtlCol="0" anchor="t">
              <a:spAutoFit/>
            </a:bodyPr>
            <a:lstStyle/>
            <a:p>
              <a:pPr algn="ctr">
                <a:lnSpc>
                  <a:spcPts val="3243"/>
                </a:lnSpc>
              </a:pPr>
              <a:r>
                <a:rPr lang="en-US" sz="2702" spc="25">
                  <a:solidFill>
                    <a:srgbClr val="000000"/>
                  </a:solidFill>
                  <a:latin typeface="TT Rounds Condensed"/>
                </a:rPr>
                <a:t>Citizen science</a:t>
              </a:r>
            </a:p>
          </p:txBody>
        </p:sp>
      </p:grpSp>
      <p:grpSp>
        <p:nvGrpSpPr>
          <p:cNvPr id="6" name="Group 6"/>
          <p:cNvGrpSpPr/>
          <p:nvPr/>
        </p:nvGrpSpPr>
        <p:grpSpPr>
          <a:xfrm>
            <a:off x="2553899" y="1822334"/>
            <a:ext cx="4074838" cy="1040141"/>
            <a:chOff x="0" y="0"/>
            <a:chExt cx="5433118" cy="1386854"/>
          </a:xfrm>
        </p:grpSpPr>
        <p:sp>
          <p:nvSpPr>
            <p:cNvPr id="7" name="Freeform 7"/>
            <p:cNvSpPr/>
            <p:nvPr/>
          </p:nvSpPr>
          <p:spPr>
            <a:xfrm>
              <a:off x="19050" y="19050"/>
              <a:ext cx="5394960" cy="1348740"/>
            </a:xfrm>
            <a:custGeom>
              <a:avLst/>
              <a:gdLst/>
              <a:ahLst/>
              <a:cxnLst/>
              <a:rect l="l" t="t" r="r" b="b"/>
              <a:pathLst>
                <a:path w="5394960" h="1348740">
                  <a:moveTo>
                    <a:pt x="0" y="134874"/>
                  </a:moveTo>
                  <a:cubicBezTo>
                    <a:pt x="0" y="60325"/>
                    <a:pt x="61595" y="0"/>
                    <a:pt x="137668" y="0"/>
                  </a:cubicBezTo>
                  <a:lnTo>
                    <a:pt x="5257292" y="0"/>
                  </a:lnTo>
                  <a:cubicBezTo>
                    <a:pt x="5333365" y="0"/>
                    <a:pt x="5394960" y="60325"/>
                    <a:pt x="5394960" y="134874"/>
                  </a:cubicBezTo>
                  <a:lnTo>
                    <a:pt x="5394960" y="1213866"/>
                  </a:lnTo>
                  <a:cubicBezTo>
                    <a:pt x="5394960" y="1288415"/>
                    <a:pt x="5333365" y="1348740"/>
                    <a:pt x="5257292" y="1348740"/>
                  </a:cubicBezTo>
                  <a:lnTo>
                    <a:pt x="137668" y="1348740"/>
                  </a:lnTo>
                  <a:cubicBezTo>
                    <a:pt x="61595" y="1348740"/>
                    <a:pt x="0" y="1288415"/>
                    <a:pt x="0" y="1213866"/>
                  </a:cubicBezTo>
                  <a:close/>
                </a:path>
              </a:pathLst>
            </a:custGeom>
            <a:solidFill>
              <a:srgbClr val="FFFFFF"/>
            </a:solidFill>
          </p:spPr>
          <p:txBody>
            <a:bodyPr/>
            <a:lstStyle/>
            <a:p>
              <a:endParaRPr lang="nl-BE"/>
            </a:p>
          </p:txBody>
        </p:sp>
        <p:sp>
          <p:nvSpPr>
            <p:cNvPr id="8" name="Freeform 8"/>
            <p:cNvSpPr/>
            <p:nvPr/>
          </p:nvSpPr>
          <p:spPr>
            <a:xfrm>
              <a:off x="0" y="0"/>
              <a:ext cx="5433060" cy="1386840"/>
            </a:xfrm>
            <a:custGeom>
              <a:avLst/>
              <a:gdLst/>
              <a:ahLst/>
              <a:cxnLst/>
              <a:rect l="l" t="t" r="r" b="b"/>
              <a:pathLst>
                <a:path w="5433060" h="1386840">
                  <a:moveTo>
                    <a:pt x="0" y="153924"/>
                  </a:moveTo>
                  <a:cubicBezTo>
                    <a:pt x="0" y="68580"/>
                    <a:pt x="70612" y="0"/>
                    <a:pt x="156718" y="0"/>
                  </a:cubicBezTo>
                  <a:lnTo>
                    <a:pt x="5276342" y="0"/>
                  </a:lnTo>
                  <a:lnTo>
                    <a:pt x="5276342" y="19050"/>
                  </a:lnTo>
                  <a:lnTo>
                    <a:pt x="5276342" y="0"/>
                  </a:lnTo>
                  <a:cubicBezTo>
                    <a:pt x="5362575" y="0"/>
                    <a:pt x="5433060" y="68580"/>
                    <a:pt x="5433060" y="153924"/>
                  </a:cubicBezTo>
                  <a:lnTo>
                    <a:pt x="5414010" y="153924"/>
                  </a:lnTo>
                  <a:lnTo>
                    <a:pt x="5433060" y="153924"/>
                  </a:lnTo>
                  <a:lnTo>
                    <a:pt x="5433060" y="1232916"/>
                  </a:lnTo>
                  <a:lnTo>
                    <a:pt x="5414010" y="1232916"/>
                  </a:lnTo>
                  <a:lnTo>
                    <a:pt x="5433060" y="1232916"/>
                  </a:lnTo>
                  <a:cubicBezTo>
                    <a:pt x="5433060" y="1318260"/>
                    <a:pt x="5362448" y="1386840"/>
                    <a:pt x="5276342" y="1386840"/>
                  </a:cubicBezTo>
                  <a:lnTo>
                    <a:pt x="5276342" y="1367790"/>
                  </a:lnTo>
                  <a:lnTo>
                    <a:pt x="5276342" y="1386840"/>
                  </a:lnTo>
                  <a:lnTo>
                    <a:pt x="156718" y="1386840"/>
                  </a:lnTo>
                  <a:lnTo>
                    <a:pt x="156718" y="1367790"/>
                  </a:lnTo>
                  <a:lnTo>
                    <a:pt x="156718" y="1386840"/>
                  </a:lnTo>
                  <a:cubicBezTo>
                    <a:pt x="70612" y="1386840"/>
                    <a:pt x="0" y="1318260"/>
                    <a:pt x="0" y="1232916"/>
                  </a:cubicBezTo>
                  <a:lnTo>
                    <a:pt x="0" y="153924"/>
                  </a:lnTo>
                  <a:lnTo>
                    <a:pt x="19050" y="153924"/>
                  </a:lnTo>
                  <a:lnTo>
                    <a:pt x="0" y="153924"/>
                  </a:lnTo>
                  <a:moveTo>
                    <a:pt x="38100" y="153924"/>
                  </a:moveTo>
                  <a:lnTo>
                    <a:pt x="38100" y="1232916"/>
                  </a:lnTo>
                  <a:lnTo>
                    <a:pt x="19050" y="1232916"/>
                  </a:lnTo>
                  <a:lnTo>
                    <a:pt x="38100" y="1232916"/>
                  </a:lnTo>
                  <a:cubicBezTo>
                    <a:pt x="38100" y="1296543"/>
                    <a:pt x="90805" y="1348740"/>
                    <a:pt x="156718" y="1348740"/>
                  </a:cubicBezTo>
                  <a:lnTo>
                    <a:pt x="5276342" y="1348740"/>
                  </a:lnTo>
                  <a:cubicBezTo>
                    <a:pt x="5342255" y="1348740"/>
                    <a:pt x="5394960" y="1296543"/>
                    <a:pt x="5394960" y="1232916"/>
                  </a:cubicBezTo>
                  <a:lnTo>
                    <a:pt x="5394960" y="153924"/>
                  </a:lnTo>
                  <a:cubicBezTo>
                    <a:pt x="5394960" y="90297"/>
                    <a:pt x="5342255" y="38100"/>
                    <a:pt x="5276342" y="38100"/>
                  </a:cubicBezTo>
                  <a:lnTo>
                    <a:pt x="156718" y="38100"/>
                  </a:lnTo>
                  <a:lnTo>
                    <a:pt x="156718" y="19050"/>
                  </a:lnTo>
                  <a:lnTo>
                    <a:pt x="156718" y="38100"/>
                  </a:lnTo>
                  <a:cubicBezTo>
                    <a:pt x="90805" y="38100"/>
                    <a:pt x="38100" y="90297"/>
                    <a:pt x="38100" y="153924"/>
                  </a:cubicBezTo>
                  <a:close/>
                </a:path>
              </a:pathLst>
            </a:custGeom>
            <a:solidFill>
              <a:srgbClr val="4472C4"/>
            </a:solidFill>
          </p:spPr>
          <p:txBody>
            <a:bodyPr/>
            <a:lstStyle/>
            <a:p>
              <a:endParaRPr lang="nl-BE"/>
            </a:p>
          </p:txBody>
        </p:sp>
      </p:grpSp>
      <p:sp>
        <p:nvSpPr>
          <p:cNvPr id="9" name="TextBox 9"/>
          <p:cNvSpPr txBox="1"/>
          <p:nvPr/>
        </p:nvSpPr>
        <p:spPr>
          <a:xfrm>
            <a:off x="2608927" y="2143331"/>
            <a:ext cx="3964782" cy="426720"/>
          </a:xfrm>
          <a:prstGeom prst="rect">
            <a:avLst/>
          </a:prstGeom>
        </p:spPr>
        <p:txBody>
          <a:bodyPr lIns="0" tIns="0" rIns="0" bIns="0" rtlCol="0" anchor="t">
            <a:spAutoFit/>
          </a:bodyPr>
          <a:lstStyle/>
          <a:p>
            <a:pPr algn="ctr">
              <a:lnSpc>
                <a:spcPts val="3240"/>
              </a:lnSpc>
            </a:pPr>
            <a:r>
              <a:rPr lang="en-US" sz="3000" spc="28">
                <a:solidFill>
                  <a:srgbClr val="000000"/>
                </a:solidFill>
                <a:latin typeface="TT Rounds Condensed"/>
              </a:rPr>
              <a:t>Recruitment</a:t>
            </a:r>
          </a:p>
        </p:txBody>
      </p:sp>
      <p:grpSp>
        <p:nvGrpSpPr>
          <p:cNvPr id="10" name="Group 10"/>
          <p:cNvGrpSpPr/>
          <p:nvPr/>
        </p:nvGrpSpPr>
        <p:grpSpPr>
          <a:xfrm rot="5400000">
            <a:off x="4502807" y="2936699"/>
            <a:ext cx="177024" cy="177024"/>
            <a:chOff x="0" y="0"/>
            <a:chExt cx="236032" cy="236032"/>
          </a:xfrm>
        </p:grpSpPr>
        <p:sp>
          <p:nvSpPr>
            <p:cNvPr id="11" name="Freeform 11"/>
            <p:cNvSpPr/>
            <p:nvPr/>
          </p:nvSpPr>
          <p:spPr>
            <a:xfrm>
              <a:off x="0" y="0"/>
              <a:ext cx="235966" cy="235966"/>
            </a:xfrm>
            <a:custGeom>
              <a:avLst/>
              <a:gdLst/>
              <a:ahLst/>
              <a:cxnLst/>
              <a:rect l="l" t="t" r="r" b="b"/>
              <a:pathLst>
                <a:path w="235966" h="235966">
                  <a:moveTo>
                    <a:pt x="0" y="39243"/>
                  </a:moveTo>
                  <a:lnTo>
                    <a:pt x="117983" y="39243"/>
                  </a:lnTo>
                  <a:lnTo>
                    <a:pt x="117983" y="0"/>
                  </a:lnTo>
                  <a:lnTo>
                    <a:pt x="235966" y="117983"/>
                  </a:lnTo>
                  <a:lnTo>
                    <a:pt x="117983" y="235966"/>
                  </a:lnTo>
                  <a:lnTo>
                    <a:pt x="117983" y="196723"/>
                  </a:lnTo>
                  <a:lnTo>
                    <a:pt x="0" y="196723"/>
                  </a:lnTo>
                  <a:close/>
                </a:path>
              </a:pathLst>
            </a:custGeom>
            <a:solidFill>
              <a:srgbClr val="4472C4"/>
            </a:solidFill>
          </p:spPr>
          <p:txBody>
            <a:bodyPr/>
            <a:lstStyle/>
            <a:p>
              <a:endParaRPr lang="nl-BE"/>
            </a:p>
          </p:txBody>
        </p:sp>
      </p:grpSp>
      <p:grpSp>
        <p:nvGrpSpPr>
          <p:cNvPr id="12" name="Group 12"/>
          <p:cNvGrpSpPr/>
          <p:nvPr/>
        </p:nvGrpSpPr>
        <p:grpSpPr>
          <a:xfrm>
            <a:off x="2558661" y="3192710"/>
            <a:ext cx="4065313" cy="1030616"/>
            <a:chOff x="0" y="0"/>
            <a:chExt cx="5420418" cy="1374154"/>
          </a:xfrm>
        </p:grpSpPr>
        <p:sp>
          <p:nvSpPr>
            <p:cNvPr id="13" name="Freeform 13"/>
            <p:cNvSpPr/>
            <p:nvPr/>
          </p:nvSpPr>
          <p:spPr>
            <a:xfrm>
              <a:off x="12700" y="12700"/>
              <a:ext cx="5395087" cy="1348740"/>
            </a:xfrm>
            <a:custGeom>
              <a:avLst/>
              <a:gdLst/>
              <a:ahLst/>
              <a:cxnLst/>
              <a:rect l="l" t="t" r="r" b="b"/>
              <a:pathLst>
                <a:path w="5395087" h="1348740">
                  <a:moveTo>
                    <a:pt x="0" y="134874"/>
                  </a:moveTo>
                  <a:cubicBezTo>
                    <a:pt x="0" y="60325"/>
                    <a:pt x="61214" y="0"/>
                    <a:pt x="136779" y="0"/>
                  </a:cubicBezTo>
                  <a:lnTo>
                    <a:pt x="5258308" y="0"/>
                  </a:lnTo>
                  <a:cubicBezTo>
                    <a:pt x="5333873" y="0"/>
                    <a:pt x="5395087" y="60325"/>
                    <a:pt x="5395087" y="134874"/>
                  </a:cubicBezTo>
                  <a:lnTo>
                    <a:pt x="5395087" y="1213866"/>
                  </a:lnTo>
                  <a:cubicBezTo>
                    <a:pt x="5395087" y="1288415"/>
                    <a:pt x="5333873" y="1348740"/>
                    <a:pt x="5258308" y="1348740"/>
                  </a:cubicBezTo>
                  <a:lnTo>
                    <a:pt x="136779" y="1348740"/>
                  </a:lnTo>
                  <a:cubicBezTo>
                    <a:pt x="61214" y="1348740"/>
                    <a:pt x="0" y="1288415"/>
                    <a:pt x="0" y="1213866"/>
                  </a:cubicBezTo>
                  <a:close/>
                </a:path>
              </a:pathLst>
            </a:custGeom>
            <a:solidFill>
              <a:srgbClr val="FFFFFF">
                <a:alpha val="89804"/>
              </a:srgbClr>
            </a:solidFill>
          </p:spPr>
          <p:txBody>
            <a:bodyPr/>
            <a:lstStyle/>
            <a:p>
              <a:endParaRPr lang="nl-BE"/>
            </a:p>
          </p:txBody>
        </p:sp>
        <p:sp>
          <p:nvSpPr>
            <p:cNvPr id="14" name="Freeform 14"/>
            <p:cNvSpPr/>
            <p:nvPr/>
          </p:nvSpPr>
          <p:spPr>
            <a:xfrm>
              <a:off x="0" y="0"/>
              <a:ext cx="5420487" cy="1374140"/>
            </a:xfrm>
            <a:custGeom>
              <a:avLst/>
              <a:gdLst/>
              <a:ahLst/>
              <a:cxnLst/>
              <a:rect l="l" t="t" r="r" b="b"/>
              <a:pathLst>
                <a:path w="5420487" h="1374140">
                  <a:moveTo>
                    <a:pt x="0" y="147574"/>
                  </a:moveTo>
                  <a:cubicBezTo>
                    <a:pt x="0" y="65913"/>
                    <a:pt x="67056" y="0"/>
                    <a:pt x="149479" y="0"/>
                  </a:cubicBezTo>
                  <a:lnTo>
                    <a:pt x="5271008" y="0"/>
                  </a:lnTo>
                  <a:lnTo>
                    <a:pt x="5271008" y="12700"/>
                  </a:lnTo>
                  <a:lnTo>
                    <a:pt x="5271008" y="0"/>
                  </a:lnTo>
                  <a:cubicBezTo>
                    <a:pt x="5353431" y="0"/>
                    <a:pt x="5420487" y="65913"/>
                    <a:pt x="5420487" y="147574"/>
                  </a:cubicBezTo>
                  <a:lnTo>
                    <a:pt x="5407787" y="147574"/>
                  </a:lnTo>
                  <a:lnTo>
                    <a:pt x="5420487" y="147574"/>
                  </a:lnTo>
                  <a:lnTo>
                    <a:pt x="5420487" y="1226566"/>
                  </a:lnTo>
                  <a:lnTo>
                    <a:pt x="5407787" y="1226566"/>
                  </a:lnTo>
                  <a:lnTo>
                    <a:pt x="5420487" y="1226566"/>
                  </a:lnTo>
                  <a:cubicBezTo>
                    <a:pt x="5420487" y="1308227"/>
                    <a:pt x="5353431" y="1374140"/>
                    <a:pt x="5271008" y="1374140"/>
                  </a:cubicBezTo>
                  <a:lnTo>
                    <a:pt x="5271008" y="1361440"/>
                  </a:lnTo>
                  <a:lnTo>
                    <a:pt x="5271008" y="1374140"/>
                  </a:lnTo>
                  <a:lnTo>
                    <a:pt x="149479" y="1374140"/>
                  </a:lnTo>
                  <a:lnTo>
                    <a:pt x="149479" y="1361440"/>
                  </a:lnTo>
                  <a:lnTo>
                    <a:pt x="149479" y="1374140"/>
                  </a:lnTo>
                  <a:cubicBezTo>
                    <a:pt x="67056" y="1374140"/>
                    <a:pt x="0" y="1308227"/>
                    <a:pt x="0" y="1226566"/>
                  </a:cubicBezTo>
                  <a:lnTo>
                    <a:pt x="0" y="147574"/>
                  </a:lnTo>
                  <a:lnTo>
                    <a:pt x="12700" y="147574"/>
                  </a:lnTo>
                  <a:lnTo>
                    <a:pt x="0" y="147574"/>
                  </a:lnTo>
                  <a:moveTo>
                    <a:pt x="25400" y="147574"/>
                  </a:moveTo>
                  <a:lnTo>
                    <a:pt x="25400" y="1226566"/>
                  </a:lnTo>
                  <a:lnTo>
                    <a:pt x="12700" y="1226566"/>
                  </a:lnTo>
                  <a:lnTo>
                    <a:pt x="25400" y="1226566"/>
                  </a:lnTo>
                  <a:cubicBezTo>
                    <a:pt x="25400" y="1293876"/>
                    <a:pt x="80772" y="1348740"/>
                    <a:pt x="149479" y="1348740"/>
                  </a:cubicBezTo>
                  <a:lnTo>
                    <a:pt x="5271008" y="1348740"/>
                  </a:lnTo>
                  <a:cubicBezTo>
                    <a:pt x="5339715" y="1348740"/>
                    <a:pt x="5395087" y="1293876"/>
                    <a:pt x="5395087" y="1226566"/>
                  </a:cubicBezTo>
                  <a:lnTo>
                    <a:pt x="5395087" y="147574"/>
                  </a:lnTo>
                  <a:cubicBezTo>
                    <a:pt x="5395087" y="80264"/>
                    <a:pt x="5339715" y="25400"/>
                    <a:pt x="5271008" y="25400"/>
                  </a:cubicBezTo>
                  <a:lnTo>
                    <a:pt x="149479" y="25400"/>
                  </a:lnTo>
                  <a:lnTo>
                    <a:pt x="149479" y="12700"/>
                  </a:lnTo>
                  <a:lnTo>
                    <a:pt x="149479" y="25400"/>
                  </a:lnTo>
                  <a:cubicBezTo>
                    <a:pt x="80772" y="25400"/>
                    <a:pt x="25400" y="80264"/>
                    <a:pt x="25400" y="147574"/>
                  </a:cubicBezTo>
                  <a:close/>
                </a:path>
              </a:pathLst>
            </a:custGeom>
            <a:solidFill>
              <a:srgbClr val="4472C4">
                <a:alpha val="89804"/>
              </a:srgbClr>
            </a:solidFill>
          </p:spPr>
          <p:txBody>
            <a:bodyPr/>
            <a:lstStyle/>
            <a:p>
              <a:endParaRPr lang="nl-BE"/>
            </a:p>
          </p:txBody>
        </p:sp>
      </p:grpSp>
      <p:sp>
        <p:nvSpPr>
          <p:cNvPr id="15" name="TextBox 15"/>
          <p:cNvSpPr txBox="1"/>
          <p:nvPr/>
        </p:nvSpPr>
        <p:spPr>
          <a:xfrm>
            <a:off x="2613689" y="3508945"/>
            <a:ext cx="3955257" cy="426720"/>
          </a:xfrm>
          <a:prstGeom prst="rect">
            <a:avLst/>
          </a:prstGeom>
        </p:spPr>
        <p:txBody>
          <a:bodyPr lIns="0" tIns="0" rIns="0" bIns="0" rtlCol="0" anchor="t">
            <a:spAutoFit/>
          </a:bodyPr>
          <a:lstStyle/>
          <a:p>
            <a:pPr algn="ctr">
              <a:lnSpc>
                <a:spcPts val="3240"/>
              </a:lnSpc>
            </a:pPr>
            <a:r>
              <a:rPr lang="en-US" sz="3000" spc="28">
                <a:solidFill>
                  <a:srgbClr val="000000"/>
                </a:solidFill>
                <a:latin typeface="TT Rounds Condensed"/>
              </a:rPr>
              <a:t>Instruction</a:t>
            </a:r>
          </a:p>
        </p:txBody>
      </p:sp>
      <p:grpSp>
        <p:nvGrpSpPr>
          <p:cNvPr id="16" name="Group 16"/>
          <p:cNvGrpSpPr/>
          <p:nvPr/>
        </p:nvGrpSpPr>
        <p:grpSpPr>
          <a:xfrm rot="5381809">
            <a:off x="4527675" y="4280943"/>
            <a:ext cx="134288" cy="177024"/>
            <a:chOff x="0" y="0"/>
            <a:chExt cx="179050" cy="236032"/>
          </a:xfrm>
        </p:grpSpPr>
        <p:sp>
          <p:nvSpPr>
            <p:cNvPr id="17" name="Freeform 17"/>
            <p:cNvSpPr/>
            <p:nvPr/>
          </p:nvSpPr>
          <p:spPr>
            <a:xfrm>
              <a:off x="0" y="0"/>
              <a:ext cx="179070" cy="236093"/>
            </a:xfrm>
            <a:custGeom>
              <a:avLst/>
              <a:gdLst/>
              <a:ahLst/>
              <a:cxnLst/>
              <a:rect l="l" t="t" r="r" b="b"/>
              <a:pathLst>
                <a:path w="179070" h="236093">
                  <a:moveTo>
                    <a:pt x="0" y="39243"/>
                  </a:moveTo>
                  <a:lnTo>
                    <a:pt x="89535" y="39243"/>
                  </a:lnTo>
                  <a:lnTo>
                    <a:pt x="89535" y="0"/>
                  </a:lnTo>
                  <a:lnTo>
                    <a:pt x="179070" y="117983"/>
                  </a:lnTo>
                  <a:lnTo>
                    <a:pt x="89535" y="236093"/>
                  </a:lnTo>
                  <a:lnTo>
                    <a:pt x="89535" y="196723"/>
                  </a:lnTo>
                  <a:lnTo>
                    <a:pt x="0" y="196723"/>
                  </a:lnTo>
                  <a:close/>
                </a:path>
              </a:pathLst>
            </a:custGeom>
            <a:solidFill>
              <a:srgbClr val="4472C4"/>
            </a:solidFill>
          </p:spPr>
          <p:txBody>
            <a:bodyPr/>
            <a:lstStyle/>
            <a:p>
              <a:endParaRPr lang="nl-BE"/>
            </a:p>
          </p:txBody>
        </p:sp>
      </p:grpSp>
      <p:grpSp>
        <p:nvGrpSpPr>
          <p:cNvPr id="18" name="Group 18"/>
          <p:cNvGrpSpPr/>
          <p:nvPr/>
        </p:nvGrpSpPr>
        <p:grpSpPr>
          <a:xfrm>
            <a:off x="2565662" y="4515584"/>
            <a:ext cx="4065313" cy="1030616"/>
            <a:chOff x="0" y="0"/>
            <a:chExt cx="5420418" cy="1374154"/>
          </a:xfrm>
        </p:grpSpPr>
        <p:sp>
          <p:nvSpPr>
            <p:cNvPr id="19" name="Freeform 19"/>
            <p:cNvSpPr/>
            <p:nvPr/>
          </p:nvSpPr>
          <p:spPr>
            <a:xfrm>
              <a:off x="12700" y="12700"/>
              <a:ext cx="5395087" cy="1348740"/>
            </a:xfrm>
            <a:custGeom>
              <a:avLst/>
              <a:gdLst/>
              <a:ahLst/>
              <a:cxnLst/>
              <a:rect l="l" t="t" r="r" b="b"/>
              <a:pathLst>
                <a:path w="5395087" h="1348740">
                  <a:moveTo>
                    <a:pt x="0" y="134874"/>
                  </a:moveTo>
                  <a:cubicBezTo>
                    <a:pt x="0" y="60325"/>
                    <a:pt x="61214" y="0"/>
                    <a:pt x="136779" y="0"/>
                  </a:cubicBezTo>
                  <a:lnTo>
                    <a:pt x="5258308" y="0"/>
                  </a:lnTo>
                  <a:cubicBezTo>
                    <a:pt x="5333873" y="0"/>
                    <a:pt x="5395087" y="60325"/>
                    <a:pt x="5395087" y="134874"/>
                  </a:cubicBezTo>
                  <a:lnTo>
                    <a:pt x="5395087" y="1213866"/>
                  </a:lnTo>
                  <a:cubicBezTo>
                    <a:pt x="5395087" y="1288415"/>
                    <a:pt x="5333873" y="1348740"/>
                    <a:pt x="5258308" y="1348740"/>
                  </a:cubicBezTo>
                  <a:lnTo>
                    <a:pt x="136779" y="1348740"/>
                  </a:lnTo>
                  <a:cubicBezTo>
                    <a:pt x="61214" y="1348740"/>
                    <a:pt x="0" y="1288415"/>
                    <a:pt x="0" y="1213866"/>
                  </a:cubicBezTo>
                  <a:close/>
                </a:path>
              </a:pathLst>
            </a:custGeom>
            <a:solidFill>
              <a:srgbClr val="0097B2">
                <a:alpha val="89804"/>
              </a:srgbClr>
            </a:solidFill>
          </p:spPr>
          <p:txBody>
            <a:bodyPr/>
            <a:lstStyle/>
            <a:p>
              <a:endParaRPr lang="nl-BE"/>
            </a:p>
          </p:txBody>
        </p:sp>
        <p:sp>
          <p:nvSpPr>
            <p:cNvPr id="20" name="Freeform 20"/>
            <p:cNvSpPr/>
            <p:nvPr/>
          </p:nvSpPr>
          <p:spPr>
            <a:xfrm>
              <a:off x="0" y="0"/>
              <a:ext cx="5420487" cy="1374140"/>
            </a:xfrm>
            <a:custGeom>
              <a:avLst/>
              <a:gdLst/>
              <a:ahLst/>
              <a:cxnLst/>
              <a:rect l="l" t="t" r="r" b="b"/>
              <a:pathLst>
                <a:path w="5420487" h="1374140">
                  <a:moveTo>
                    <a:pt x="0" y="147574"/>
                  </a:moveTo>
                  <a:cubicBezTo>
                    <a:pt x="0" y="65913"/>
                    <a:pt x="67056" y="0"/>
                    <a:pt x="149479" y="0"/>
                  </a:cubicBezTo>
                  <a:lnTo>
                    <a:pt x="5271008" y="0"/>
                  </a:lnTo>
                  <a:lnTo>
                    <a:pt x="5271008" y="12700"/>
                  </a:lnTo>
                  <a:lnTo>
                    <a:pt x="5271008" y="0"/>
                  </a:lnTo>
                  <a:cubicBezTo>
                    <a:pt x="5353431" y="0"/>
                    <a:pt x="5420487" y="65913"/>
                    <a:pt x="5420487" y="147574"/>
                  </a:cubicBezTo>
                  <a:lnTo>
                    <a:pt x="5407787" y="147574"/>
                  </a:lnTo>
                  <a:lnTo>
                    <a:pt x="5420487" y="147574"/>
                  </a:lnTo>
                  <a:lnTo>
                    <a:pt x="5420487" y="1226566"/>
                  </a:lnTo>
                  <a:lnTo>
                    <a:pt x="5407787" y="1226566"/>
                  </a:lnTo>
                  <a:lnTo>
                    <a:pt x="5420487" y="1226566"/>
                  </a:lnTo>
                  <a:cubicBezTo>
                    <a:pt x="5420487" y="1308227"/>
                    <a:pt x="5353431" y="1374140"/>
                    <a:pt x="5271008" y="1374140"/>
                  </a:cubicBezTo>
                  <a:lnTo>
                    <a:pt x="5271008" y="1361440"/>
                  </a:lnTo>
                  <a:lnTo>
                    <a:pt x="5271008" y="1374140"/>
                  </a:lnTo>
                  <a:lnTo>
                    <a:pt x="149479" y="1374140"/>
                  </a:lnTo>
                  <a:lnTo>
                    <a:pt x="149479" y="1361440"/>
                  </a:lnTo>
                  <a:lnTo>
                    <a:pt x="149479" y="1374140"/>
                  </a:lnTo>
                  <a:cubicBezTo>
                    <a:pt x="67056" y="1374140"/>
                    <a:pt x="0" y="1308227"/>
                    <a:pt x="0" y="1226566"/>
                  </a:cubicBezTo>
                  <a:lnTo>
                    <a:pt x="0" y="147574"/>
                  </a:lnTo>
                  <a:lnTo>
                    <a:pt x="12700" y="147574"/>
                  </a:lnTo>
                  <a:lnTo>
                    <a:pt x="0" y="147574"/>
                  </a:lnTo>
                  <a:moveTo>
                    <a:pt x="25400" y="147574"/>
                  </a:moveTo>
                  <a:lnTo>
                    <a:pt x="25400" y="1226566"/>
                  </a:lnTo>
                  <a:lnTo>
                    <a:pt x="12700" y="1226566"/>
                  </a:lnTo>
                  <a:lnTo>
                    <a:pt x="25400" y="1226566"/>
                  </a:lnTo>
                  <a:cubicBezTo>
                    <a:pt x="25400" y="1293876"/>
                    <a:pt x="80772" y="1348740"/>
                    <a:pt x="149479" y="1348740"/>
                  </a:cubicBezTo>
                  <a:lnTo>
                    <a:pt x="5271008" y="1348740"/>
                  </a:lnTo>
                  <a:cubicBezTo>
                    <a:pt x="5339715" y="1348740"/>
                    <a:pt x="5395087" y="1293876"/>
                    <a:pt x="5395087" y="1226566"/>
                  </a:cubicBezTo>
                  <a:lnTo>
                    <a:pt x="5395087" y="147574"/>
                  </a:lnTo>
                  <a:cubicBezTo>
                    <a:pt x="5395087" y="80264"/>
                    <a:pt x="5339715" y="25400"/>
                    <a:pt x="5271008" y="25400"/>
                  </a:cubicBezTo>
                  <a:lnTo>
                    <a:pt x="149479" y="25400"/>
                  </a:lnTo>
                  <a:lnTo>
                    <a:pt x="149479" y="12700"/>
                  </a:lnTo>
                  <a:lnTo>
                    <a:pt x="149479" y="25400"/>
                  </a:lnTo>
                  <a:cubicBezTo>
                    <a:pt x="80772" y="25400"/>
                    <a:pt x="25400" y="80264"/>
                    <a:pt x="25400" y="147574"/>
                  </a:cubicBezTo>
                  <a:close/>
                </a:path>
              </a:pathLst>
            </a:custGeom>
            <a:solidFill>
              <a:srgbClr val="3D67B1">
                <a:alpha val="89804"/>
              </a:srgbClr>
            </a:solidFill>
          </p:spPr>
          <p:txBody>
            <a:bodyPr/>
            <a:lstStyle/>
            <a:p>
              <a:endParaRPr lang="nl-BE"/>
            </a:p>
          </p:txBody>
        </p:sp>
      </p:grpSp>
      <p:sp>
        <p:nvSpPr>
          <p:cNvPr id="21" name="TextBox 21"/>
          <p:cNvSpPr txBox="1"/>
          <p:nvPr/>
        </p:nvSpPr>
        <p:spPr>
          <a:xfrm>
            <a:off x="2619420" y="4852012"/>
            <a:ext cx="3957797" cy="395859"/>
          </a:xfrm>
          <a:prstGeom prst="rect">
            <a:avLst/>
          </a:prstGeom>
        </p:spPr>
        <p:txBody>
          <a:bodyPr lIns="0" tIns="0" rIns="0" bIns="0" rtlCol="0" anchor="t">
            <a:spAutoFit/>
          </a:bodyPr>
          <a:lstStyle/>
          <a:p>
            <a:pPr algn="ctr">
              <a:lnSpc>
                <a:spcPts val="3078"/>
              </a:lnSpc>
            </a:pPr>
            <a:r>
              <a:rPr lang="en-US" sz="2850" spc="26">
                <a:solidFill>
                  <a:srgbClr val="FFFBF8"/>
                </a:solidFill>
                <a:latin typeface="TT Rounds Condensed"/>
              </a:rPr>
              <a:t>Manual transcriptions</a:t>
            </a:r>
          </a:p>
        </p:txBody>
      </p:sp>
      <p:grpSp>
        <p:nvGrpSpPr>
          <p:cNvPr id="22" name="Group 22"/>
          <p:cNvGrpSpPr/>
          <p:nvPr/>
        </p:nvGrpSpPr>
        <p:grpSpPr>
          <a:xfrm>
            <a:off x="7877107" y="1822334"/>
            <a:ext cx="4074839" cy="1040141"/>
            <a:chOff x="0" y="0"/>
            <a:chExt cx="5433118" cy="1386854"/>
          </a:xfrm>
        </p:grpSpPr>
        <p:sp>
          <p:nvSpPr>
            <p:cNvPr id="23" name="Freeform 23"/>
            <p:cNvSpPr/>
            <p:nvPr/>
          </p:nvSpPr>
          <p:spPr>
            <a:xfrm>
              <a:off x="19050" y="19050"/>
              <a:ext cx="5394960" cy="1348740"/>
            </a:xfrm>
            <a:custGeom>
              <a:avLst/>
              <a:gdLst/>
              <a:ahLst/>
              <a:cxnLst/>
              <a:rect l="l" t="t" r="r" b="b"/>
              <a:pathLst>
                <a:path w="5394960" h="1348740">
                  <a:moveTo>
                    <a:pt x="0" y="134874"/>
                  </a:moveTo>
                  <a:cubicBezTo>
                    <a:pt x="0" y="60325"/>
                    <a:pt x="61595" y="0"/>
                    <a:pt x="137668" y="0"/>
                  </a:cubicBezTo>
                  <a:lnTo>
                    <a:pt x="5257292" y="0"/>
                  </a:lnTo>
                  <a:cubicBezTo>
                    <a:pt x="5333365" y="0"/>
                    <a:pt x="5394960" y="60325"/>
                    <a:pt x="5394960" y="134874"/>
                  </a:cubicBezTo>
                  <a:lnTo>
                    <a:pt x="5394960" y="1213866"/>
                  </a:lnTo>
                  <a:cubicBezTo>
                    <a:pt x="5394960" y="1288415"/>
                    <a:pt x="5333365" y="1348740"/>
                    <a:pt x="5257292" y="1348740"/>
                  </a:cubicBezTo>
                  <a:lnTo>
                    <a:pt x="137668" y="1348740"/>
                  </a:lnTo>
                  <a:cubicBezTo>
                    <a:pt x="61595" y="1348740"/>
                    <a:pt x="0" y="1288415"/>
                    <a:pt x="0" y="1213866"/>
                  </a:cubicBezTo>
                  <a:close/>
                </a:path>
              </a:pathLst>
            </a:custGeom>
            <a:solidFill>
              <a:srgbClr val="FFFFFF"/>
            </a:solidFill>
          </p:spPr>
          <p:txBody>
            <a:bodyPr/>
            <a:lstStyle/>
            <a:p>
              <a:endParaRPr lang="nl-BE"/>
            </a:p>
          </p:txBody>
        </p:sp>
        <p:sp>
          <p:nvSpPr>
            <p:cNvPr id="24" name="Freeform 24"/>
            <p:cNvSpPr/>
            <p:nvPr/>
          </p:nvSpPr>
          <p:spPr>
            <a:xfrm>
              <a:off x="0" y="0"/>
              <a:ext cx="5433060" cy="1386840"/>
            </a:xfrm>
            <a:custGeom>
              <a:avLst/>
              <a:gdLst/>
              <a:ahLst/>
              <a:cxnLst/>
              <a:rect l="l" t="t" r="r" b="b"/>
              <a:pathLst>
                <a:path w="5433060" h="1386840">
                  <a:moveTo>
                    <a:pt x="0" y="153924"/>
                  </a:moveTo>
                  <a:cubicBezTo>
                    <a:pt x="0" y="68580"/>
                    <a:pt x="70612" y="0"/>
                    <a:pt x="156718" y="0"/>
                  </a:cubicBezTo>
                  <a:lnTo>
                    <a:pt x="5276342" y="0"/>
                  </a:lnTo>
                  <a:lnTo>
                    <a:pt x="5276342" y="19050"/>
                  </a:lnTo>
                  <a:lnTo>
                    <a:pt x="5276342" y="0"/>
                  </a:lnTo>
                  <a:cubicBezTo>
                    <a:pt x="5362575" y="0"/>
                    <a:pt x="5433060" y="68580"/>
                    <a:pt x="5433060" y="153924"/>
                  </a:cubicBezTo>
                  <a:lnTo>
                    <a:pt x="5414010" y="153924"/>
                  </a:lnTo>
                  <a:lnTo>
                    <a:pt x="5433060" y="153924"/>
                  </a:lnTo>
                  <a:lnTo>
                    <a:pt x="5433060" y="1232916"/>
                  </a:lnTo>
                  <a:lnTo>
                    <a:pt x="5414010" y="1232916"/>
                  </a:lnTo>
                  <a:lnTo>
                    <a:pt x="5433060" y="1232916"/>
                  </a:lnTo>
                  <a:cubicBezTo>
                    <a:pt x="5433060" y="1318260"/>
                    <a:pt x="5362448" y="1386840"/>
                    <a:pt x="5276342" y="1386840"/>
                  </a:cubicBezTo>
                  <a:lnTo>
                    <a:pt x="5276342" y="1367790"/>
                  </a:lnTo>
                  <a:lnTo>
                    <a:pt x="5276342" y="1386840"/>
                  </a:lnTo>
                  <a:lnTo>
                    <a:pt x="156718" y="1386840"/>
                  </a:lnTo>
                  <a:lnTo>
                    <a:pt x="156718" y="1367790"/>
                  </a:lnTo>
                  <a:lnTo>
                    <a:pt x="156718" y="1386840"/>
                  </a:lnTo>
                  <a:cubicBezTo>
                    <a:pt x="70612" y="1386840"/>
                    <a:pt x="0" y="1318260"/>
                    <a:pt x="0" y="1232916"/>
                  </a:cubicBezTo>
                  <a:lnTo>
                    <a:pt x="0" y="153924"/>
                  </a:lnTo>
                  <a:lnTo>
                    <a:pt x="19050" y="153924"/>
                  </a:lnTo>
                  <a:lnTo>
                    <a:pt x="0" y="153924"/>
                  </a:lnTo>
                  <a:moveTo>
                    <a:pt x="38100" y="153924"/>
                  </a:moveTo>
                  <a:lnTo>
                    <a:pt x="38100" y="1232916"/>
                  </a:lnTo>
                  <a:lnTo>
                    <a:pt x="19050" y="1232916"/>
                  </a:lnTo>
                  <a:lnTo>
                    <a:pt x="38100" y="1232916"/>
                  </a:lnTo>
                  <a:cubicBezTo>
                    <a:pt x="38100" y="1296543"/>
                    <a:pt x="90805" y="1348740"/>
                    <a:pt x="156718" y="1348740"/>
                  </a:cubicBezTo>
                  <a:lnTo>
                    <a:pt x="5276342" y="1348740"/>
                  </a:lnTo>
                  <a:cubicBezTo>
                    <a:pt x="5342255" y="1348740"/>
                    <a:pt x="5394960" y="1296543"/>
                    <a:pt x="5394960" y="1232916"/>
                  </a:cubicBezTo>
                  <a:lnTo>
                    <a:pt x="5394960" y="153924"/>
                  </a:lnTo>
                  <a:cubicBezTo>
                    <a:pt x="5394960" y="90297"/>
                    <a:pt x="5342255" y="38100"/>
                    <a:pt x="5276342" y="38100"/>
                  </a:cubicBezTo>
                  <a:lnTo>
                    <a:pt x="156718" y="38100"/>
                  </a:lnTo>
                  <a:lnTo>
                    <a:pt x="156718" y="19050"/>
                  </a:lnTo>
                  <a:lnTo>
                    <a:pt x="156718" y="38100"/>
                  </a:lnTo>
                  <a:cubicBezTo>
                    <a:pt x="90805" y="38100"/>
                    <a:pt x="38100" y="90297"/>
                    <a:pt x="38100" y="153924"/>
                  </a:cubicBezTo>
                  <a:close/>
                </a:path>
              </a:pathLst>
            </a:custGeom>
            <a:solidFill>
              <a:srgbClr val="3D67B1"/>
            </a:solidFill>
          </p:spPr>
          <p:txBody>
            <a:bodyPr/>
            <a:lstStyle/>
            <a:p>
              <a:endParaRPr lang="nl-BE"/>
            </a:p>
          </p:txBody>
        </p:sp>
      </p:grpSp>
      <p:sp>
        <p:nvSpPr>
          <p:cNvPr id="25" name="TextBox 25"/>
          <p:cNvSpPr txBox="1"/>
          <p:nvPr/>
        </p:nvSpPr>
        <p:spPr>
          <a:xfrm>
            <a:off x="7937215" y="2153618"/>
            <a:ext cx="3954622" cy="406146"/>
          </a:xfrm>
          <a:prstGeom prst="rect">
            <a:avLst/>
          </a:prstGeom>
        </p:spPr>
        <p:txBody>
          <a:bodyPr lIns="0" tIns="0" rIns="0" bIns="0" rtlCol="0" anchor="t">
            <a:spAutoFit/>
          </a:bodyPr>
          <a:lstStyle/>
          <a:p>
            <a:pPr algn="ctr">
              <a:lnSpc>
                <a:spcPts val="3132"/>
              </a:lnSpc>
            </a:pPr>
            <a:r>
              <a:rPr lang="en-US" sz="2900" spc="27">
                <a:solidFill>
                  <a:srgbClr val="000000"/>
                </a:solidFill>
                <a:latin typeface="TT Rounds Condensed"/>
              </a:rPr>
              <a:t>Layout model training</a:t>
            </a:r>
          </a:p>
        </p:txBody>
      </p:sp>
      <p:grpSp>
        <p:nvGrpSpPr>
          <p:cNvPr id="26" name="Group 26"/>
          <p:cNvGrpSpPr/>
          <p:nvPr/>
        </p:nvGrpSpPr>
        <p:grpSpPr>
          <a:xfrm rot="5400000">
            <a:off x="9826015" y="2936699"/>
            <a:ext cx="177024" cy="177024"/>
            <a:chOff x="0" y="0"/>
            <a:chExt cx="236032" cy="236032"/>
          </a:xfrm>
        </p:grpSpPr>
        <p:sp>
          <p:nvSpPr>
            <p:cNvPr id="27" name="Freeform 27"/>
            <p:cNvSpPr/>
            <p:nvPr/>
          </p:nvSpPr>
          <p:spPr>
            <a:xfrm>
              <a:off x="0" y="0"/>
              <a:ext cx="235966" cy="235966"/>
            </a:xfrm>
            <a:custGeom>
              <a:avLst/>
              <a:gdLst/>
              <a:ahLst/>
              <a:cxnLst/>
              <a:rect l="l" t="t" r="r" b="b"/>
              <a:pathLst>
                <a:path w="235966" h="235966">
                  <a:moveTo>
                    <a:pt x="0" y="39243"/>
                  </a:moveTo>
                  <a:lnTo>
                    <a:pt x="117983" y="39243"/>
                  </a:lnTo>
                  <a:lnTo>
                    <a:pt x="117983" y="0"/>
                  </a:lnTo>
                  <a:lnTo>
                    <a:pt x="235966" y="117983"/>
                  </a:lnTo>
                  <a:lnTo>
                    <a:pt x="117983" y="235966"/>
                  </a:lnTo>
                  <a:lnTo>
                    <a:pt x="117983" y="196723"/>
                  </a:lnTo>
                  <a:lnTo>
                    <a:pt x="0" y="196723"/>
                  </a:lnTo>
                  <a:close/>
                </a:path>
              </a:pathLst>
            </a:custGeom>
            <a:solidFill>
              <a:srgbClr val="B0BCDE"/>
            </a:solidFill>
          </p:spPr>
          <p:txBody>
            <a:bodyPr/>
            <a:lstStyle/>
            <a:p>
              <a:endParaRPr lang="nl-BE"/>
            </a:p>
          </p:txBody>
        </p:sp>
      </p:grpSp>
      <p:grpSp>
        <p:nvGrpSpPr>
          <p:cNvPr id="28" name="Group 28"/>
          <p:cNvGrpSpPr/>
          <p:nvPr/>
        </p:nvGrpSpPr>
        <p:grpSpPr>
          <a:xfrm>
            <a:off x="7881869" y="3192710"/>
            <a:ext cx="4065314" cy="1030616"/>
            <a:chOff x="0" y="0"/>
            <a:chExt cx="5420418" cy="1374154"/>
          </a:xfrm>
        </p:grpSpPr>
        <p:sp>
          <p:nvSpPr>
            <p:cNvPr id="29" name="Freeform 29"/>
            <p:cNvSpPr/>
            <p:nvPr/>
          </p:nvSpPr>
          <p:spPr>
            <a:xfrm>
              <a:off x="12700" y="12700"/>
              <a:ext cx="5395087" cy="1348740"/>
            </a:xfrm>
            <a:custGeom>
              <a:avLst/>
              <a:gdLst/>
              <a:ahLst/>
              <a:cxnLst/>
              <a:rect l="l" t="t" r="r" b="b"/>
              <a:pathLst>
                <a:path w="5395087" h="1348740">
                  <a:moveTo>
                    <a:pt x="0" y="134874"/>
                  </a:moveTo>
                  <a:cubicBezTo>
                    <a:pt x="0" y="60325"/>
                    <a:pt x="61214" y="0"/>
                    <a:pt x="136779" y="0"/>
                  </a:cubicBezTo>
                  <a:lnTo>
                    <a:pt x="5258308" y="0"/>
                  </a:lnTo>
                  <a:cubicBezTo>
                    <a:pt x="5333873" y="0"/>
                    <a:pt x="5395087" y="60325"/>
                    <a:pt x="5395087" y="134874"/>
                  </a:cubicBezTo>
                  <a:lnTo>
                    <a:pt x="5395087" y="1213866"/>
                  </a:lnTo>
                  <a:cubicBezTo>
                    <a:pt x="5395087" y="1288415"/>
                    <a:pt x="5333873" y="1348740"/>
                    <a:pt x="5258308" y="1348740"/>
                  </a:cubicBezTo>
                  <a:lnTo>
                    <a:pt x="136779" y="1348740"/>
                  </a:lnTo>
                  <a:cubicBezTo>
                    <a:pt x="61214" y="1348740"/>
                    <a:pt x="0" y="1288415"/>
                    <a:pt x="0" y="1213866"/>
                  </a:cubicBezTo>
                  <a:close/>
                </a:path>
              </a:pathLst>
            </a:custGeom>
            <a:solidFill>
              <a:srgbClr val="FFFFFF">
                <a:alpha val="89804"/>
              </a:srgbClr>
            </a:solidFill>
          </p:spPr>
          <p:txBody>
            <a:bodyPr/>
            <a:lstStyle/>
            <a:p>
              <a:endParaRPr lang="nl-BE"/>
            </a:p>
          </p:txBody>
        </p:sp>
        <p:sp>
          <p:nvSpPr>
            <p:cNvPr id="30" name="Freeform 30"/>
            <p:cNvSpPr/>
            <p:nvPr/>
          </p:nvSpPr>
          <p:spPr>
            <a:xfrm>
              <a:off x="0" y="0"/>
              <a:ext cx="5420487" cy="1374140"/>
            </a:xfrm>
            <a:custGeom>
              <a:avLst/>
              <a:gdLst/>
              <a:ahLst/>
              <a:cxnLst/>
              <a:rect l="l" t="t" r="r" b="b"/>
              <a:pathLst>
                <a:path w="5420487" h="1374140">
                  <a:moveTo>
                    <a:pt x="0" y="147574"/>
                  </a:moveTo>
                  <a:cubicBezTo>
                    <a:pt x="0" y="65913"/>
                    <a:pt x="67056" y="0"/>
                    <a:pt x="149479" y="0"/>
                  </a:cubicBezTo>
                  <a:lnTo>
                    <a:pt x="5271008" y="0"/>
                  </a:lnTo>
                  <a:lnTo>
                    <a:pt x="5271008" y="12700"/>
                  </a:lnTo>
                  <a:lnTo>
                    <a:pt x="5271008" y="0"/>
                  </a:lnTo>
                  <a:cubicBezTo>
                    <a:pt x="5353431" y="0"/>
                    <a:pt x="5420487" y="65913"/>
                    <a:pt x="5420487" y="147574"/>
                  </a:cubicBezTo>
                  <a:lnTo>
                    <a:pt x="5407787" y="147574"/>
                  </a:lnTo>
                  <a:lnTo>
                    <a:pt x="5420487" y="147574"/>
                  </a:lnTo>
                  <a:lnTo>
                    <a:pt x="5420487" y="1226566"/>
                  </a:lnTo>
                  <a:lnTo>
                    <a:pt x="5407787" y="1226566"/>
                  </a:lnTo>
                  <a:lnTo>
                    <a:pt x="5420487" y="1226566"/>
                  </a:lnTo>
                  <a:cubicBezTo>
                    <a:pt x="5420487" y="1308227"/>
                    <a:pt x="5353431" y="1374140"/>
                    <a:pt x="5271008" y="1374140"/>
                  </a:cubicBezTo>
                  <a:lnTo>
                    <a:pt x="5271008" y="1361440"/>
                  </a:lnTo>
                  <a:lnTo>
                    <a:pt x="5271008" y="1374140"/>
                  </a:lnTo>
                  <a:lnTo>
                    <a:pt x="149479" y="1374140"/>
                  </a:lnTo>
                  <a:lnTo>
                    <a:pt x="149479" y="1361440"/>
                  </a:lnTo>
                  <a:lnTo>
                    <a:pt x="149479" y="1374140"/>
                  </a:lnTo>
                  <a:cubicBezTo>
                    <a:pt x="67056" y="1374140"/>
                    <a:pt x="0" y="1308227"/>
                    <a:pt x="0" y="1226566"/>
                  </a:cubicBezTo>
                  <a:lnTo>
                    <a:pt x="0" y="147574"/>
                  </a:lnTo>
                  <a:lnTo>
                    <a:pt x="12700" y="147574"/>
                  </a:lnTo>
                  <a:lnTo>
                    <a:pt x="0" y="147574"/>
                  </a:lnTo>
                  <a:moveTo>
                    <a:pt x="25400" y="147574"/>
                  </a:moveTo>
                  <a:lnTo>
                    <a:pt x="25400" y="1226566"/>
                  </a:lnTo>
                  <a:lnTo>
                    <a:pt x="12700" y="1226566"/>
                  </a:lnTo>
                  <a:lnTo>
                    <a:pt x="25400" y="1226566"/>
                  </a:lnTo>
                  <a:cubicBezTo>
                    <a:pt x="25400" y="1293876"/>
                    <a:pt x="80772" y="1348740"/>
                    <a:pt x="149479" y="1348740"/>
                  </a:cubicBezTo>
                  <a:lnTo>
                    <a:pt x="5271008" y="1348740"/>
                  </a:lnTo>
                  <a:cubicBezTo>
                    <a:pt x="5339715" y="1348740"/>
                    <a:pt x="5395087" y="1293876"/>
                    <a:pt x="5395087" y="1226566"/>
                  </a:cubicBezTo>
                  <a:lnTo>
                    <a:pt x="5395087" y="147574"/>
                  </a:lnTo>
                  <a:cubicBezTo>
                    <a:pt x="5395087" y="80264"/>
                    <a:pt x="5339715" y="25400"/>
                    <a:pt x="5271008" y="25400"/>
                  </a:cubicBezTo>
                  <a:lnTo>
                    <a:pt x="149479" y="25400"/>
                  </a:lnTo>
                  <a:lnTo>
                    <a:pt x="149479" y="12700"/>
                  </a:lnTo>
                  <a:lnTo>
                    <a:pt x="149479" y="25400"/>
                  </a:lnTo>
                  <a:cubicBezTo>
                    <a:pt x="80772" y="25400"/>
                    <a:pt x="25400" y="80264"/>
                    <a:pt x="25400" y="147574"/>
                  </a:cubicBezTo>
                  <a:close/>
                </a:path>
              </a:pathLst>
            </a:custGeom>
            <a:solidFill>
              <a:srgbClr val="4472C4">
                <a:alpha val="89804"/>
              </a:srgbClr>
            </a:solidFill>
          </p:spPr>
          <p:txBody>
            <a:bodyPr/>
            <a:lstStyle/>
            <a:p>
              <a:endParaRPr lang="nl-BE"/>
            </a:p>
          </p:txBody>
        </p:sp>
      </p:grpSp>
      <p:sp>
        <p:nvSpPr>
          <p:cNvPr id="31" name="TextBox 31"/>
          <p:cNvSpPr txBox="1"/>
          <p:nvPr/>
        </p:nvSpPr>
        <p:spPr>
          <a:xfrm>
            <a:off x="7935627" y="3333875"/>
            <a:ext cx="3957797" cy="786384"/>
          </a:xfrm>
          <a:prstGeom prst="rect">
            <a:avLst/>
          </a:prstGeom>
        </p:spPr>
        <p:txBody>
          <a:bodyPr lIns="0" tIns="0" rIns="0" bIns="0" rtlCol="0" anchor="t">
            <a:spAutoFit/>
          </a:bodyPr>
          <a:lstStyle/>
          <a:p>
            <a:pPr algn="ctr">
              <a:lnSpc>
                <a:spcPts val="3078"/>
              </a:lnSpc>
            </a:pPr>
            <a:r>
              <a:rPr lang="en-US" sz="2850" spc="26">
                <a:solidFill>
                  <a:srgbClr val="000000"/>
                </a:solidFill>
                <a:latin typeface="TT Rounds Condensed"/>
              </a:rPr>
              <a:t>Automatic baseline recognition</a:t>
            </a:r>
          </a:p>
        </p:txBody>
      </p:sp>
      <p:grpSp>
        <p:nvGrpSpPr>
          <p:cNvPr id="32" name="Group 32"/>
          <p:cNvGrpSpPr/>
          <p:nvPr/>
        </p:nvGrpSpPr>
        <p:grpSpPr>
          <a:xfrm rot="5400000">
            <a:off x="9826015" y="4302314"/>
            <a:ext cx="177024" cy="177024"/>
            <a:chOff x="0" y="0"/>
            <a:chExt cx="236032" cy="236032"/>
          </a:xfrm>
        </p:grpSpPr>
        <p:sp>
          <p:nvSpPr>
            <p:cNvPr id="33" name="Freeform 33"/>
            <p:cNvSpPr/>
            <p:nvPr/>
          </p:nvSpPr>
          <p:spPr>
            <a:xfrm>
              <a:off x="0" y="0"/>
              <a:ext cx="235966" cy="235966"/>
            </a:xfrm>
            <a:custGeom>
              <a:avLst/>
              <a:gdLst/>
              <a:ahLst/>
              <a:cxnLst/>
              <a:rect l="l" t="t" r="r" b="b"/>
              <a:pathLst>
                <a:path w="235966" h="235966">
                  <a:moveTo>
                    <a:pt x="0" y="39243"/>
                  </a:moveTo>
                  <a:lnTo>
                    <a:pt x="117983" y="39243"/>
                  </a:lnTo>
                  <a:lnTo>
                    <a:pt x="117983" y="0"/>
                  </a:lnTo>
                  <a:lnTo>
                    <a:pt x="235966" y="117983"/>
                  </a:lnTo>
                  <a:lnTo>
                    <a:pt x="117983" y="235966"/>
                  </a:lnTo>
                  <a:lnTo>
                    <a:pt x="117983" y="196723"/>
                  </a:lnTo>
                  <a:lnTo>
                    <a:pt x="0" y="196723"/>
                  </a:lnTo>
                  <a:close/>
                </a:path>
              </a:pathLst>
            </a:custGeom>
            <a:solidFill>
              <a:srgbClr val="B0BCDE"/>
            </a:solidFill>
          </p:spPr>
          <p:txBody>
            <a:bodyPr/>
            <a:lstStyle/>
            <a:p>
              <a:endParaRPr lang="nl-BE"/>
            </a:p>
          </p:txBody>
        </p:sp>
      </p:grpSp>
      <p:grpSp>
        <p:nvGrpSpPr>
          <p:cNvPr id="34" name="Group 34"/>
          <p:cNvGrpSpPr/>
          <p:nvPr/>
        </p:nvGrpSpPr>
        <p:grpSpPr>
          <a:xfrm>
            <a:off x="7881869" y="4558325"/>
            <a:ext cx="4065314" cy="1030616"/>
            <a:chOff x="0" y="0"/>
            <a:chExt cx="5420418" cy="1374154"/>
          </a:xfrm>
        </p:grpSpPr>
        <p:sp>
          <p:nvSpPr>
            <p:cNvPr id="35" name="Freeform 35"/>
            <p:cNvSpPr/>
            <p:nvPr/>
          </p:nvSpPr>
          <p:spPr>
            <a:xfrm>
              <a:off x="12700" y="12700"/>
              <a:ext cx="5395087" cy="1348740"/>
            </a:xfrm>
            <a:custGeom>
              <a:avLst/>
              <a:gdLst/>
              <a:ahLst/>
              <a:cxnLst/>
              <a:rect l="l" t="t" r="r" b="b"/>
              <a:pathLst>
                <a:path w="5395087" h="1348740">
                  <a:moveTo>
                    <a:pt x="0" y="134874"/>
                  </a:moveTo>
                  <a:cubicBezTo>
                    <a:pt x="0" y="60325"/>
                    <a:pt x="61214" y="0"/>
                    <a:pt x="136779" y="0"/>
                  </a:cubicBezTo>
                  <a:lnTo>
                    <a:pt x="5258308" y="0"/>
                  </a:lnTo>
                  <a:cubicBezTo>
                    <a:pt x="5333873" y="0"/>
                    <a:pt x="5395087" y="60325"/>
                    <a:pt x="5395087" y="134874"/>
                  </a:cubicBezTo>
                  <a:lnTo>
                    <a:pt x="5395087" y="1213866"/>
                  </a:lnTo>
                  <a:cubicBezTo>
                    <a:pt x="5395087" y="1288415"/>
                    <a:pt x="5333873" y="1348740"/>
                    <a:pt x="5258308" y="1348740"/>
                  </a:cubicBezTo>
                  <a:lnTo>
                    <a:pt x="136779" y="1348740"/>
                  </a:lnTo>
                  <a:cubicBezTo>
                    <a:pt x="61214" y="1348740"/>
                    <a:pt x="0" y="1288415"/>
                    <a:pt x="0" y="1213866"/>
                  </a:cubicBezTo>
                  <a:close/>
                </a:path>
              </a:pathLst>
            </a:custGeom>
            <a:solidFill>
              <a:srgbClr val="FFFFFF">
                <a:alpha val="89804"/>
              </a:srgbClr>
            </a:solidFill>
          </p:spPr>
          <p:txBody>
            <a:bodyPr/>
            <a:lstStyle/>
            <a:p>
              <a:endParaRPr lang="nl-BE"/>
            </a:p>
          </p:txBody>
        </p:sp>
        <p:sp>
          <p:nvSpPr>
            <p:cNvPr id="36" name="Freeform 36"/>
            <p:cNvSpPr/>
            <p:nvPr/>
          </p:nvSpPr>
          <p:spPr>
            <a:xfrm>
              <a:off x="0" y="0"/>
              <a:ext cx="5420487" cy="1374140"/>
            </a:xfrm>
            <a:custGeom>
              <a:avLst/>
              <a:gdLst/>
              <a:ahLst/>
              <a:cxnLst/>
              <a:rect l="l" t="t" r="r" b="b"/>
              <a:pathLst>
                <a:path w="5420487" h="1374140">
                  <a:moveTo>
                    <a:pt x="0" y="147574"/>
                  </a:moveTo>
                  <a:cubicBezTo>
                    <a:pt x="0" y="65913"/>
                    <a:pt x="67056" y="0"/>
                    <a:pt x="149479" y="0"/>
                  </a:cubicBezTo>
                  <a:lnTo>
                    <a:pt x="5271008" y="0"/>
                  </a:lnTo>
                  <a:lnTo>
                    <a:pt x="5271008" y="12700"/>
                  </a:lnTo>
                  <a:lnTo>
                    <a:pt x="5271008" y="0"/>
                  </a:lnTo>
                  <a:cubicBezTo>
                    <a:pt x="5353431" y="0"/>
                    <a:pt x="5420487" y="65913"/>
                    <a:pt x="5420487" y="147574"/>
                  </a:cubicBezTo>
                  <a:lnTo>
                    <a:pt x="5407787" y="147574"/>
                  </a:lnTo>
                  <a:lnTo>
                    <a:pt x="5420487" y="147574"/>
                  </a:lnTo>
                  <a:lnTo>
                    <a:pt x="5420487" y="1226566"/>
                  </a:lnTo>
                  <a:lnTo>
                    <a:pt x="5407787" y="1226566"/>
                  </a:lnTo>
                  <a:lnTo>
                    <a:pt x="5420487" y="1226566"/>
                  </a:lnTo>
                  <a:cubicBezTo>
                    <a:pt x="5420487" y="1308227"/>
                    <a:pt x="5353431" y="1374140"/>
                    <a:pt x="5271008" y="1374140"/>
                  </a:cubicBezTo>
                  <a:lnTo>
                    <a:pt x="5271008" y="1361440"/>
                  </a:lnTo>
                  <a:lnTo>
                    <a:pt x="5271008" y="1374140"/>
                  </a:lnTo>
                  <a:lnTo>
                    <a:pt x="149479" y="1374140"/>
                  </a:lnTo>
                  <a:lnTo>
                    <a:pt x="149479" y="1361440"/>
                  </a:lnTo>
                  <a:lnTo>
                    <a:pt x="149479" y="1374140"/>
                  </a:lnTo>
                  <a:cubicBezTo>
                    <a:pt x="67056" y="1374140"/>
                    <a:pt x="0" y="1308227"/>
                    <a:pt x="0" y="1226566"/>
                  </a:cubicBezTo>
                  <a:lnTo>
                    <a:pt x="0" y="147574"/>
                  </a:lnTo>
                  <a:lnTo>
                    <a:pt x="12700" y="147574"/>
                  </a:lnTo>
                  <a:lnTo>
                    <a:pt x="0" y="147574"/>
                  </a:lnTo>
                  <a:moveTo>
                    <a:pt x="25400" y="147574"/>
                  </a:moveTo>
                  <a:lnTo>
                    <a:pt x="25400" y="1226566"/>
                  </a:lnTo>
                  <a:lnTo>
                    <a:pt x="12700" y="1226566"/>
                  </a:lnTo>
                  <a:lnTo>
                    <a:pt x="25400" y="1226566"/>
                  </a:lnTo>
                  <a:cubicBezTo>
                    <a:pt x="25400" y="1293876"/>
                    <a:pt x="80772" y="1348740"/>
                    <a:pt x="149479" y="1348740"/>
                  </a:cubicBezTo>
                  <a:lnTo>
                    <a:pt x="5271008" y="1348740"/>
                  </a:lnTo>
                  <a:cubicBezTo>
                    <a:pt x="5339715" y="1348740"/>
                    <a:pt x="5395087" y="1293876"/>
                    <a:pt x="5395087" y="1226566"/>
                  </a:cubicBezTo>
                  <a:lnTo>
                    <a:pt x="5395087" y="147574"/>
                  </a:lnTo>
                  <a:cubicBezTo>
                    <a:pt x="5395087" y="80264"/>
                    <a:pt x="5339715" y="25400"/>
                    <a:pt x="5271008" y="25400"/>
                  </a:cubicBezTo>
                  <a:lnTo>
                    <a:pt x="149479" y="25400"/>
                  </a:lnTo>
                  <a:lnTo>
                    <a:pt x="149479" y="12700"/>
                  </a:lnTo>
                  <a:lnTo>
                    <a:pt x="149479" y="25400"/>
                  </a:lnTo>
                  <a:cubicBezTo>
                    <a:pt x="80772" y="25400"/>
                    <a:pt x="25400" y="80264"/>
                    <a:pt x="25400" y="147574"/>
                  </a:cubicBezTo>
                  <a:close/>
                </a:path>
              </a:pathLst>
            </a:custGeom>
            <a:solidFill>
              <a:srgbClr val="4472C4">
                <a:alpha val="89804"/>
              </a:srgbClr>
            </a:solidFill>
          </p:spPr>
          <p:txBody>
            <a:bodyPr/>
            <a:lstStyle/>
            <a:p>
              <a:endParaRPr lang="nl-BE"/>
            </a:p>
          </p:txBody>
        </p:sp>
      </p:grpSp>
      <p:sp>
        <p:nvSpPr>
          <p:cNvPr id="37" name="TextBox 37"/>
          <p:cNvSpPr txBox="1"/>
          <p:nvPr/>
        </p:nvSpPr>
        <p:spPr>
          <a:xfrm>
            <a:off x="7935627" y="4894753"/>
            <a:ext cx="3957797" cy="395859"/>
          </a:xfrm>
          <a:prstGeom prst="rect">
            <a:avLst/>
          </a:prstGeom>
        </p:spPr>
        <p:txBody>
          <a:bodyPr lIns="0" tIns="0" rIns="0" bIns="0" rtlCol="0" anchor="t">
            <a:spAutoFit/>
          </a:bodyPr>
          <a:lstStyle/>
          <a:p>
            <a:pPr algn="ctr">
              <a:lnSpc>
                <a:spcPts val="3078"/>
              </a:lnSpc>
            </a:pPr>
            <a:r>
              <a:rPr lang="en-US" sz="2850" spc="26">
                <a:solidFill>
                  <a:srgbClr val="000000"/>
                </a:solidFill>
                <a:latin typeface="TT Rounds Condensed"/>
              </a:rPr>
              <a:t>Input in Transkribus</a:t>
            </a:r>
          </a:p>
        </p:txBody>
      </p:sp>
      <p:grpSp>
        <p:nvGrpSpPr>
          <p:cNvPr id="38" name="Group 38"/>
          <p:cNvGrpSpPr/>
          <p:nvPr/>
        </p:nvGrpSpPr>
        <p:grpSpPr>
          <a:xfrm rot="5400000">
            <a:off x="9826015" y="5667927"/>
            <a:ext cx="177024" cy="177024"/>
            <a:chOff x="0" y="0"/>
            <a:chExt cx="236032" cy="236032"/>
          </a:xfrm>
        </p:grpSpPr>
        <p:sp>
          <p:nvSpPr>
            <p:cNvPr id="39" name="Freeform 39"/>
            <p:cNvSpPr/>
            <p:nvPr/>
          </p:nvSpPr>
          <p:spPr>
            <a:xfrm>
              <a:off x="0" y="0"/>
              <a:ext cx="235966" cy="235966"/>
            </a:xfrm>
            <a:custGeom>
              <a:avLst/>
              <a:gdLst/>
              <a:ahLst/>
              <a:cxnLst/>
              <a:rect l="l" t="t" r="r" b="b"/>
              <a:pathLst>
                <a:path w="235966" h="235966">
                  <a:moveTo>
                    <a:pt x="0" y="39243"/>
                  </a:moveTo>
                  <a:lnTo>
                    <a:pt x="117983" y="39243"/>
                  </a:lnTo>
                  <a:lnTo>
                    <a:pt x="117983" y="0"/>
                  </a:lnTo>
                  <a:lnTo>
                    <a:pt x="235966" y="117983"/>
                  </a:lnTo>
                  <a:lnTo>
                    <a:pt x="117983" y="235966"/>
                  </a:lnTo>
                  <a:lnTo>
                    <a:pt x="117983" y="196723"/>
                  </a:lnTo>
                  <a:lnTo>
                    <a:pt x="0" y="196723"/>
                  </a:lnTo>
                  <a:close/>
                </a:path>
              </a:pathLst>
            </a:custGeom>
            <a:solidFill>
              <a:srgbClr val="B0BCDE"/>
            </a:solidFill>
          </p:spPr>
          <p:txBody>
            <a:bodyPr/>
            <a:lstStyle/>
            <a:p>
              <a:endParaRPr lang="nl-BE"/>
            </a:p>
          </p:txBody>
        </p:sp>
      </p:grpSp>
      <p:grpSp>
        <p:nvGrpSpPr>
          <p:cNvPr id="40" name="Group 40"/>
          <p:cNvGrpSpPr/>
          <p:nvPr/>
        </p:nvGrpSpPr>
        <p:grpSpPr>
          <a:xfrm>
            <a:off x="7881869" y="5923938"/>
            <a:ext cx="4065314" cy="1030615"/>
            <a:chOff x="0" y="0"/>
            <a:chExt cx="5420418" cy="1374154"/>
          </a:xfrm>
        </p:grpSpPr>
        <p:sp>
          <p:nvSpPr>
            <p:cNvPr id="41" name="Freeform 41"/>
            <p:cNvSpPr/>
            <p:nvPr/>
          </p:nvSpPr>
          <p:spPr>
            <a:xfrm>
              <a:off x="12700" y="12700"/>
              <a:ext cx="5395087" cy="1348740"/>
            </a:xfrm>
            <a:custGeom>
              <a:avLst/>
              <a:gdLst/>
              <a:ahLst/>
              <a:cxnLst/>
              <a:rect l="l" t="t" r="r" b="b"/>
              <a:pathLst>
                <a:path w="5395087" h="1348740">
                  <a:moveTo>
                    <a:pt x="0" y="134874"/>
                  </a:moveTo>
                  <a:cubicBezTo>
                    <a:pt x="0" y="60325"/>
                    <a:pt x="61214" y="0"/>
                    <a:pt x="136779" y="0"/>
                  </a:cubicBezTo>
                  <a:lnTo>
                    <a:pt x="5258308" y="0"/>
                  </a:lnTo>
                  <a:cubicBezTo>
                    <a:pt x="5333873" y="0"/>
                    <a:pt x="5395087" y="60325"/>
                    <a:pt x="5395087" y="134874"/>
                  </a:cubicBezTo>
                  <a:lnTo>
                    <a:pt x="5395087" y="1213866"/>
                  </a:lnTo>
                  <a:cubicBezTo>
                    <a:pt x="5395087" y="1288415"/>
                    <a:pt x="5333873" y="1348740"/>
                    <a:pt x="5258308" y="1348740"/>
                  </a:cubicBezTo>
                  <a:lnTo>
                    <a:pt x="136779" y="1348740"/>
                  </a:lnTo>
                  <a:cubicBezTo>
                    <a:pt x="61214" y="1348740"/>
                    <a:pt x="0" y="1288415"/>
                    <a:pt x="0" y="1213866"/>
                  </a:cubicBezTo>
                  <a:close/>
                </a:path>
              </a:pathLst>
            </a:custGeom>
            <a:solidFill>
              <a:srgbClr val="FFFFFF">
                <a:alpha val="89804"/>
              </a:srgbClr>
            </a:solidFill>
          </p:spPr>
          <p:txBody>
            <a:bodyPr/>
            <a:lstStyle/>
            <a:p>
              <a:endParaRPr lang="nl-BE"/>
            </a:p>
          </p:txBody>
        </p:sp>
        <p:sp>
          <p:nvSpPr>
            <p:cNvPr id="42" name="Freeform 42"/>
            <p:cNvSpPr/>
            <p:nvPr/>
          </p:nvSpPr>
          <p:spPr>
            <a:xfrm>
              <a:off x="0" y="0"/>
              <a:ext cx="5420487" cy="1374140"/>
            </a:xfrm>
            <a:custGeom>
              <a:avLst/>
              <a:gdLst/>
              <a:ahLst/>
              <a:cxnLst/>
              <a:rect l="l" t="t" r="r" b="b"/>
              <a:pathLst>
                <a:path w="5420487" h="1374140">
                  <a:moveTo>
                    <a:pt x="0" y="147574"/>
                  </a:moveTo>
                  <a:cubicBezTo>
                    <a:pt x="0" y="65913"/>
                    <a:pt x="67056" y="0"/>
                    <a:pt x="149479" y="0"/>
                  </a:cubicBezTo>
                  <a:lnTo>
                    <a:pt x="5271008" y="0"/>
                  </a:lnTo>
                  <a:lnTo>
                    <a:pt x="5271008" y="12700"/>
                  </a:lnTo>
                  <a:lnTo>
                    <a:pt x="5271008" y="0"/>
                  </a:lnTo>
                  <a:cubicBezTo>
                    <a:pt x="5353431" y="0"/>
                    <a:pt x="5420487" y="65913"/>
                    <a:pt x="5420487" y="147574"/>
                  </a:cubicBezTo>
                  <a:lnTo>
                    <a:pt x="5407787" y="147574"/>
                  </a:lnTo>
                  <a:lnTo>
                    <a:pt x="5420487" y="147574"/>
                  </a:lnTo>
                  <a:lnTo>
                    <a:pt x="5420487" y="1226566"/>
                  </a:lnTo>
                  <a:lnTo>
                    <a:pt x="5407787" y="1226566"/>
                  </a:lnTo>
                  <a:lnTo>
                    <a:pt x="5420487" y="1226566"/>
                  </a:lnTo>
                  <a:cubicBezTo>
                    <a:pt x="5420487" y="1308227"/>
                    <a:pt x="5353431" y="1374140"/>
                    <a:pt x="5271008" y="1374140"/>
                  </a:cubicBezTo>
                  <a:lnTo>
                    <a:pt x="5271008" y="1361440"/>
                  </a:lnTo>
                  <a:lnTo>
                    <a:pt x="5271008" y="1374140"/>
                  </a:lnTo>
                  <a:lnTo>
                    <a:pt x="149479" y="1374140"/>
                  </a:lnTo>
                  <a:lnTo>
                    <a:pt x="149479" y="1361440"/>
                  </a:lnTo>
                  <a:lnTo>
                    <a:pt x="149479" y="1374140"/>
                  </a:lnTo>
                  <a:cubicBezTo>
                    <a:pt x="67056" y="1374140"/>
                    <a:pt x="0" y="1308227"/>
                    <a:pt x="0" y="1226566"/>
                  </a:cubicBezTo>
                  <a:lnTo>
                    <a:pt x="0" y="147574"/>
                  </a:lnTo>
                  <a:lnTo>
                    <a:pt x="12700" y="147574"/>
                  </a:lnTo>
                  <a:lnTo>
                    <a:pt x="0" y="147574"/>
                  </a:lnTo>
                  <a:moveTo>
                    <a:pt x="25400" y="147574"/>
                  </a:moveTo>
                  <a:lnTo>
                    <a:pt x="25400" y="1226566"/>
                  </a:lnTo>
                  <a:lnTo>
                    <a:pt x="12700" y="1226566"/>
                  </a:lnTo>
                  <a:lnTo>
                    <a:pt x="25400" y="1226566"/>
                  </a:lnTo>
                  <a:cubicBezTo>
                    <a:pt x="25400" y="1293876"/>
                    <a:pt x="80772" y="1348740"/>
                    <a:pt x="149479" y="1348740"/>
                  </a:cubicBezTo>
                  <a:lnTo>
                    <a:pt x="5271008" y="1348740"/>
                  </a:lnTo>
                  <a:cubicBezTo>
                    <a:pt x="5339715" y="1348740"/>
                    <a:pt x="5395087" y="1293876"/>
                    <a:pt x="5395087" y="1226566"/>
                  </a:cubicBezTo>
                  <a:lnTo>
                    <a:pt x="5395087" y="147574"/>
                  </a:lnTo>
                  <a:cubicBezTo>
                    <a:pt x="5395087" y="80264"/>
                    <a:pt x="5339715" y="25400"/>
                    <a:pt x="5271008" y="25400"/>
                  </a:cubicBezTo>
                  <a:lnTo>
                    <a:pt x="149479" y="25400"/>
                  </a:lnTo>
                  <a:lnTo>
                    <a:pt x="149479" y="12700"/>
                  </a:lnTo>
                  <a:lnTo>
                    <a:pt x="149479" y="25400"/>
                  </a:lnTo>
                  <a:cubicBezTo>
                    <a:pt x="80772" y="25400"/>
                    <a:pt x="25400" y="80264"/>
                    <a:pt x="25400" y="147574"/>
                  </a:cubicBezTo>
                  <a:close/>
                </a:path>
              </a:pathLst>
            </a:custGeom>
            <a:solidFill>
              <a:srgbClr val="4472C4">
                <a:alpha val="89804"/>
              </a:srgbClr>
            </a:solidFill>
          </p:spPr>
          <p:txBody>
            <a:bodyPr/>
            <a:lstStyle/>
            <a:p>
              <a:endParaRPr lang="nl-BE"/>
            </a:p>
          </p:txBody>
        </p:sp>
      </p:grpSp>
      <p:sp>
        <p:nvSpPr>
          <p:cNvPr id="43" name="TextBox 43"/>
          <p:cNvSpPr txBox="1"/>
          <p:nvPr/>
        </p:nvSpPr>
        <p:spPr>
          <a:xfrm>
            <a:off x="7935627" y="6065104"/>
            <a:ext cx="3957797" cy="786384"/>
          </a:xfrm>
          <a:prstGeom prst="rect">
            <a:avLst/>
          </a:prstGeom>
        </p:spPr>
        <p:txBody>
          <a:bodyPr lIns="0" tIns="0" rIns="0" bIns="0" rtlCol="0" anchor="t">
            <a:spAutoFit/>
          </a:bodyPr>
          <a:lstStyle/>
          <a:p>
            <a:pPr algn="ctr">
              <a:lnSpc>
                <a:spcPts val="3078"/>
              </a:lnSpc>
            </a:pPr>
            <a:r>
              <a:rPr lang="en-US" sz="2850" spc="26">
                <a:solidFill>
                  <a:srgbClr val="000000"/>
                </a:solidFill>
                <a:latin typeface="TT Rounds Condensed"/>
              </a:rPr>
              <a:t>Correction (‘ground truth’)</a:t>
            </a:r>
          </a:p>
        </p:txBody>
      </p:sp>
      <p:grpSp>
        <p:nvGrpSpPr>
          <p:cNvPr id="44" name="Group 44"/>
          <p:cNvGrpSpPr/>
          <p:nvPr/>
        </p:nvGrpSpPr>
        <p:grpSpPr>
          <a:xfrm rot="5400000">
            <a:off x="9826015" y="7033542"/>
            <a:ext cx="177024" cy="177024"/>
            <a:chOff x="0" y="0"/>
            <a:chExt cx="236032" cy="236032"/>
          </a:xfrm>
        </p:grpSpPr>
        <p:sp>
          <p:nvSpPr>
            <p:cNvPr id="45" name="Freeform 45"/>
            <p:cNvSpPr/>
            <p:nvPr/>
          </p:nvSpPr>
          <p:spPr>
            <a:xfrm>
              <a:off x="0" y="0"/>
              <a:ext cx="235966" cy="235966"/>
            </a:xfrm>
            <a:custGeom>
              <a:avLst/>
              <a:gdLst/>
              <a:ahLst/>
              <a:cxnLst/>
              <a:rect l="l" t="t" r="r" b="b"/>
              <a:pathLst>
                <a:path w="235966" h="235966">
                  <a:moveTo>
                    <a:pt x="0" y="39243"/>
                  </a:moveTo>
                  <a:lnTo>
                    <a:pt x="117983" y="39243"/>
                  </a:lnTo>
                  <a:lnTo>
                    <a:pt x="117983" y="0"/>
                  </a:lnTo>
                  <a:lnTo>
                    <a:pt x="235966" y="117983"/>
                  </a:lnTo>
                  <a:lnTo>
                    <a:pt x="117983" y="235966"/>
                  </a:lnTo>
                  <a:lnTo>
                    <a:pt x="117983" y="196723"/>
                  </a:lnTo>
                  <a:lnTo>
                    <a:pt x="0" y="196723"/>
                  </a:lnTo>
                  <a:close/>
                </a:path>
              </a:pathLst>
            </a:custGeom>
            <a:solidFill>
              <a:srgbClr val="B0BCDE"/>
            </a:solidFill>
          </p:spPr>
          <p:txBody>
            <a:bodyPr/>
            <a:lstStyle/>
            <a:p>
              <a:endParaRPr lang="nl-BE"/>
            </a:p>
          </p:txBody>
        </p:sp>
      </p:grpSp>
      <p:grpSp>
        <p:nvGrpSpPr>
          <p:cNvPr id="46" name="Group 46"/>
          <p:cNvGrpSpPr/>
          <p:nvPr/>
        </p:nvGrpSpPr>
        <p:grpSpPr>
          <a:xfrm>
            <a:off x="7881869" y="7289553"/>
            <a:ext cx="4065314" cy="1030615"/>
            <a:chOff x="0" y="0"/>
            <a:chExt cx="5420418" cy="1374154"/>
          </a:xfrm>
        </p:grpSpPr>
        <p:sp>
          <p:nvSpPr>
            <p:cNvPr id="47" name="Freeform 47"/>
            <p:cNvSpPr/>
            <p:nvPr/>
          </p:nvSpPr>
          <p:spPr>
            <a:xfrm>
              <a:off x="12700" y="12700"/>
              <a:ext cx="5395087" cy="1348740"/>
            </a:xfrm>
            <a:custGeom>
              <a:avLst/>
              <a:gdLst/>
              <a:ahLst/>
              <a:cxnLst/>
              <a:rect l="l" t="t" r="r" b="b"/>
              <a:pathLst>
                <a:path w="5395087" h="1348740">
                  <a:moveTo>
                    <a:pt x="0" y="134874"/>
                  </a:moveTo>
                  <a:cubicBezTo>
                    <a:pt x="0" y="60325"/>
                    <a:pt x="61214" y="0"/>
                    <a:pt x="136779" y="0"/>
                  </a:cubicBezTo>
                  <a:lnTo>
                    <a:pt x="5258308" y="0"/>
                  </a:lnTo>
                  <a:cubicBezTo>
                    <a:pt x="5333873" y="0"/>
                    <a:pt x="5395087" y="60325"/>
                    <a:pt x="5395087" y="134874"/>
                  </a:cubicBezTo>
                  <a:lnTo>
                    <a:pt x="5395087" y="1213866"/>
                  </a:lnTo>
                  <a:cubicBezTo>
                    <a:pt x="5395087" y="1288415"/>
                    <a:pt x="5333873" y="1348740"/>
                    <a:pt x="5258308" y="1348740"/>
                  </a:cubicBezTo>
                  <a:lnTo>
                    <a:pt x="136779" y="1348740"/>
                  </a:lnTo>
                  <a:cubicBezTo>
                    <a:pt x="61214" y="1348740"/>
                    <a:pt x="0" y="1288415"/>
                    <a:pt x="0" y="1213866"/>
                  </a:cubicBezTo>
                  <a:close/>
                </a:path>
              </a:pathLst>
            </a:custGeom>
            <a:solidFill>
              <a:srgbClr val="FFFFFF">
                <a:alpha val="89804"/>
              </a:srgbClr>
            </a:solidFill>
          </p:spPr>
          <p:txBody>
            <a:bodyPr/>
            <a:lstStyle/>
            <a:p>
              <a:endParaRPr lang="nl-BE"/>
            </a:p>
          </p:txBody>
        </p:sp>
        <p:sp>
          <p:nvSpPr>
            <p:cNvPr id="48" name="Freeform 48"/>
            <p:cNvSpPr/>
            <p:nvPr/>
          </p:nvSpPr>
          <p:spPr>
            <a:xfrm>
              <a:off x="0" y="0"/>
              <a:ext cx="5420487" cy="1374140"/>
            </a:xfrm>
            <a:custGeom>
              <a:avLst/>
              <a:gdLst/>
              <a:ahLst/>
              <a:cxnLst/>
              <a:rect l="l" t="t" r="r" b="b"/>
              <a:pathLst>
                <a:path w="5420487" h="1374140">
                  <a:moveTo>
                    <a:pt x="0" y="147574"/>
                  </a:moveTo>
                  <a:cubicBezTo>
                    <a:pt x="0" y="65913"/>
                    <a:pt x="67056" y="0"/>
                    <a:pt x="149479" y="0"/>
                  </a:cubicBezTo>
                  <a:lnTo>
                    <a:pt x="5271008" y="0"/>
                  </a:lnTo>
                  <a:lnTo>
                    <a:pt x="5271008" y="12700"/>
                  </a:lnTo>
                  <a:lnTo>
                    <a:pt x="5271008" y="0"/>
                  </a:lnTo>
                  <a:cubicBezTo>
                    <a:pt x="5353431" y="0"/>
                    <a:pt x="5420487" y="65913"/>
                    <a:pt x="5420487" y="147574"/>
                  </a:cubicBezTo>
                  <a:lnTo>
                    <a:pt x="5407787" y="147574"/>
                  </a:lnTo>
                  <a:lnTo>
                    <a:pt x="5420487" y="147574"/>
                  </a:lnTo>
                  <a:lnTo>
                    <a:pt x="5420487" y="1226566"/>
                  </a:lnTo>
                  <a:lnTo>
                    <a:pt x="5407787" y="1226566"/>
                  </a:lnTo>
                  <a:lnTo>
                    <a:pt x="5420487" y="1226566"/>
                  </a:lnTo>
                  <a:cubicBezTo>
                    <a:pt x="5420487" y="1308227"/>
                    <a:pt x="5353431" y="1374140"/>
                    <a:pt x="5271008" y="1374140"/>
                  </a:cubicBezTo>
                  <a:lnTo>
                    <a:pt x="5271008" y="1361440"/>
                  </a:lnTo>
                  <a:lnTo>
                    <a:pt x="5271008" y="1374140"/>
                  </a:lnTo>
                  <a:lnTo>
                    <a:pt x="149479" y="1374140"/>
                  </a:lnTo>
                  <a:lnTo>
                    <a:pt x="149479" y="1361440"/>
                  </a:lnTo>
                  <a:lnTo>
                    <a:pt x="149479" y="1374140"/>
                  </a:lnTo>
                  <a:cubicBezTo>
                    <a:pt x="67056" y="1374140"/>
                    <a:pt x="0" y="1308227"/>
                    <a:pt x="0" y="1226566"/>
                  </a:cubicBezTo>
                  <a:lnTo>
                    <a:pt x="0" y="147574"/>
                  </a:lnTo>
                  <a:lnTo>
                    <a:pt x="12700" y="147574"/>
                  </a:lnTo>
                  <a:lnTo>
                    <a:pt x="0" y="147574"/>
                  </a:lnTo>
                  <a:moveTo>
                    <a:pt x="25400" y="147574"/>
                  </a:moveTo>
                  <a:lnTo>
                    <a:pt x="25400" y="1226566"/>
                  </a:lnTo>
                  <a:lnTo>
                    <a:pt x="12700" y="1226566"/>
                  </a:lnTo>
                  <a:lnTo>
                    <a:pt x="25400" y="1226566"/>
                  </a:lnTo>
                  <a:cubicBezTo>
                    <a:pt x="25400" y="1293876"/>
                    <a:pt x="80772" y="1348740"/>
                    <a:pt x="149479" y="1348740"/>
                  </a:cubicBezTo>
                  <a:lnTo>
                    <a:pt x="5271008" y="1348740"/>
                  </a:lnTo>
                  <a:cubicBezTo>
                    <a:pt x="5339715" y="1348740"/>
                    <a:pt x="5395087" y="1293876"/>
                    <a:pt x="5395087" y="1226566"/>
                  </a:cubicBezTo>
                  <a:lnTo>
                    <a:pt x="5395087" y="147574"/>
                  </a:lnTo>
                  <a:cubicBezTo>
                    <a:pt x="5395087" y="80264"/>
                    <a:pt x="5339715" y="25400"/>
                    <a:pt x="5271008" y="25400"/>
                  </a:cubicBezTo>
                  <a:lnTo>
                    <a:pt x="149479" y="25400"/>
                  </a:lnTo>
                  <a:lnTo>
                    <a:pt x="149479" y="12700"/>
                  </a:lnTo>
                  <a:lnTo>
                    <a:pt x="149479" y="25400"/>
                  </a:lnTo>
                  <a:cubicBezTo>
                    <a:pt x="80772" y="25400"/>
                    <a:pt x="25400" y="80264"/>
                    <a:pt x="25400" y="147574"/>
                  </a:cubicBezTo>
                  <a:close/>
                </a:path>
              </a:pathLst>
            </a:custGeom>
            <a:solidFill>
              <a:srgbClr val="4472C4">
                <a:alpha val="89804"/>
              </a:srgbClr>
            </a:solidFill>
          </p:spPr>
          <p:txBody>
            <a:bodyPr/>
            <a:lstStyle/>
            <a:p>
              <a:endParaRPr lang="nl-BE"/>
            </a:p>
          </p:txBody>
        </p:sp>
      </p:grpSp>
      <p:sp>
        <p:nvSpPr>
          <p:cNvPr id="49" name="TextBox 49"/>
          <p:cNvSpPr txBox="1"/>
          <p:nvPr/>
        </p:nvSpPr>
        <p:spPr>
          <a:xfrm>
            <a:off x="7935627" y="7625981"/>
            <a:ext cx="3957797" cy="395859"/>
          </a:xfrm>
          <a:prstGeom prst="rect">
            <a:avLst/>
          </a:prstGeom>
        </p:spPr>
        <p:txBody>
          <a:bodyPr lIns="0" tIns="0" rIns="0" bIns="0" rtlCol="0" anchor="t">
            <a:spAutoFit/>
          </a:bodyPr>
          <a:lstStyle/>
          <a:p>
            <a:pPr algn="ctr">
              <a:lnSpc>
                <a:spcPts val="3078"/>
              </a:lnSpc>
            </a:pPr>
            <a:r>
              <a:rPr lang="en-US" sz="2850" spc="26">
                <a:solidFill>
                  <a:srgbClr val="000000"/>
                </a:solidFill>
                <a:latin typeface="TT Rounds Condensed"/>
              </a:rPr>
              <a:t>HTR model training</a:t>
            </a:r>
          </a:p>
        </p:txBody>
      </p:sp>
      <p:grpSp>
        <p:nvGrpSpPr>
          <p:cNvPr id="50" name="Group 50"/>
          <p:cNvGrpSpPr/>
          <p:nvPr/>
        </p:nvGrpSpPr>
        <p:grpSpPr>
          <a:xfrm rot="5400000">
            <a:off x="9826015" y="8399156"/>
            <a:ext cx="177024" cy="177024"/>
            <a:chOff x="0" y="0"/>
            <a:chExt cx="236032" cy="236032"/>
          </a:xfrm>
        </p:grpSpPr>
        <p:sp>
          <p:nvSpPr>
            <p:cNvPr id="51" name="Freeform 51"/>
            <p:cNvSpPr/>
            <p:nvPr/>
          </p:nvSpPr>
          <p:spPr>
            <a:xfrm>
              <a:off x="0" y="0"/>
              <a:ext cx="235966" cy="235966"/>
            </a:xfrm>
            <a:custGeom>
              <a:avLst/>
              <a:gdLst/>
              <a:ahLst/>
              <a:cxnLst/>
              <a:rect l="l" t="t" r="r" b="b"/>
              <a:pathLst>
                <a:path w="235966" h="235966">
                  <a:moveTo>
                    <a:pt x="0" y="39243"/>
                  </a:moveTo>
                  <a:lnTo>
                    <a:pt x="117983" y="39243"/>
                  </a:lnTo>
                  <a:lnTo>
                    <a:pt x="117983" y="0"/>
                  </a:lnTo>
                  <a:lnTo>
                    <a:pt x="235966" y="117983"/>
                  </a:lnTo>
                  <a:lnTo>
                    <a:pt x="117983" y="235966"/>
                  </a:lnTo>
                  <a:lnTo>
                    <a:pt x="117983" y="196723"/>
                  </a:lnTo>
                  <a:lnTo>
                    <a:pt x="0" y="196723"/>
                  </a:lnTo>
                  <a:close/>
                </a:path>
              </a:pathLst>
            </a:custGeom>
            <a:solidFill>
              <a:srgbClr val="B0BCDE"/>
            </a:solidFill>
          </p:spPr>
          <p:txBody>
            <a:bodyPr/>
            <a:lstStyle/>
            <a:p>
              <a:endParaRPr lang="nl-BE"/>
            </a:p>
          </p:txBody>
        </p:sp>
      </p:grpSp>
      <p:grpSp>
        <p:nvGrpSpPr>
          <p:cNvPr id="52" name="Group 52"/>
          <p:cNvGrpSpPr/>
          <p:nvPr/>
        </p:nvGrpSpPr>
        <p:grpSpPr>
          <a:xfrm>
            <a:off x="7881869" y="8655166"/>
            <a:ext cx="4065314" cy="1030615"/>
            <a:chOff x="0" y="0"/>
            <a:chExt cx="5420418" cy="1374154"/>
          </a:xfrm>
        </p:grpSpPr>
        <p:sp>
          <p:nvSpPr>
            <p:cNvPr id="53" name="Freeform 53"/>
            <p:cNvSpPr/>
            <p:nvPr/>
          </p:nvSpPr>
          <p:spPr>
            <a:xfrm>
              <a:off x="12700" y="12700"/>
              <a:ext cx="5395087" cy="1348740"/>
            </a:xfrm>
            <a:custGeom>
              <a:avLst/>
              <a:gdLst/>
              <a:ahLst/>
              <a:cxnLst/>
              <a:rect l="l" t="t" r="r" b="b"/>
              <a:pathLst>
                <a:path w="5395087" h="1348740">
                  <a:moveTo>
                    <a:pt x="0" y="134874"/>
                  </a:moveTo>
                  <a:cubicBezTo>
                    <a:pt x="0" y="60325"/>
                    <a:pt x="61214" y="0"/>
                    <a:pt x="136779" y="0"/>
                  </a:cubicBezTo>
                  <a:lnTo>
                    <a:pt x="5258308" y="0"/>
                  </a:lnTo>
                  <a:cubicBezTo>
                    <a:pt x="5333873" y="0"/>
                    <a:pt x="5395087" y="60325"/>
                    <a:pt x="5395087" y="134874"/>
                  </a:cubicBezTo>
                  <a:lnTo>
                    <a:pt x="5395087" y="1213866"/>
                  </a:lnTo>
                  <a:cubicBezTo>
                    <a:pt x="5395087" y="1288415"/>
                    <a:pt x="5333873" y="1348740"/>
                    <a:pt x="5258308" y="1348740"/>
                  </a:cubicBezTo>
                  <a:lnTo>
                    <a:pt x="136779" y="1348740"/>
                  </a:lnTo>
                  <a:cubicBezTo>
                    <a:pt x="61214" y="1348740"/>
                    <a:pt x="0" y="1288415"/>
                    <a:pt x="0" y="1213866"/>
                  </a:cubicBezTo>
                  <a:close/>
                </a:path>
              </a:pathLst>
            </a:custGeom>
            <a:solidFill>
              <a:srgbClr val="FFFFFF">
                <a:alpha val="89804"/>
              </a:srgbClr>
            </a:solidFill>
          </p:spPr>
          <p:txBody>
            <a:bodyPr/>
            <a:lstStyle/>
            <a:p>
              <a:endParaRPr lang="nl-BE"/>
            </a:p>
          </p:txBody>
        </p:sp>
        <p:sp>
          <p:nvSpPr>
            <p:cNvPr id="54" name="Freeform 54"/>
            <p:cNvSpPr/>
            <p:nvPr/>
          </p:nvSpPr>
          <p:spPr>
            <a:xfrm>
              <a:off x="0" y="0"/>
              <a:ext cx="5420487" cy="1374140"/>
            </a:xfrm>
            <a:custGeom>
              <a:avLst/>
              <a:gdLst/>
              <a:ahLst/>
              <a:cxnLst/>
              <a:rect l="l" t="t" r="r" b="b"/>
              <a:pathLst>
                <a:path w="5420487" h="1374140">
                  <a:moveTo>
                    <a:pt x="0" y="147574"/>
                  </a:moveTo>
                  <a:cubicBezTo>
                    <a:pt x="0" y="65913"/>
                    <a:pt x="67056" y="0"/>
                    <a:pt x="149479" y="0"/>
                  </a:cubicBezTo>
                  <a:lnTo>
                    <a:pt x="5271008" y="0"/>
                  </a:lnTo>
                  <a:lnTo>
                    <a:pt x="5271008" y="12700"/>
                  </a:lnTo>
                  <a:lnTo>
                    <a:pt x="5271008" y="0"/>
                  </a:lnTo>
                  <a:cubicBezTo>
                    <a:pt x="5353431" y="0"/>
                    <a:pt x="5420487" y="65913"/>
                    <a:pt x="5420487" y="147574"/>
                  </a:cubicBezTo>
                  <a:lnTo>
                    <a:pt x="5407787" y="147574"/>
                  </a:lnTo>
                  <a:lnTo>
                    <a:pt x="5420487" y="147574"/>
                  </a:lnTo>
                  <a:lnTo>
                    <a:pt x="5420487" y="1226566"/>
                  </a:lnTo>
                  <a:lnTo>
                    <a:pt x="5407787" y="1226566"/>
                  </a:lnTo>
                  <a:lnTo>
                    <a:pt x="5420487" y="1226566"/>
                  </a:lnTo>
                  <a:cubicBezTo>
                    <a:pt x="5420487" y="1308227"/>
                    <a:pt x="5353431" y="1374140"/>
                    <a:pt x="5271008" y="1374140"/>
                  </a:cubicBezTo>
                  <a:lnTo>
                    <a:pt x="5271008" y="1361440"/>
                  </a:lnTo>
                  <a:lnTo>
                    <a:pt x="5271008" y="1374140"/>
                  </a:lnTo>
                  <a:lnTo>
                    <a:pt x="149479" y="1374140"/>
                  </a:lnTo>
                  <a:lnTo>
                    <a:pt x="149479" y="1361440"/>
                  </a:lnTo>
                  <a:lnTo>
                    <a:pt x="149479" y="1374140"/>
                  </a:lnTo>
                  <a:cubicBezTo>
                    <a:pt x="67056" y="1374140"/>
                    <a:pt x="0" y="1308227"/>
                    <a:pt x="0" y="1226566"/>
                  </a:cubicBezTo>
                  <a:lnTo>
                    <a:pt x="0" y="147574"/>
                  </a:lnTo>
                  <a:lnTo>
                    <a:pt x="12700" y="147574"/>
                  </a:lnTo>
                  <a:lnTo>
                    <a:pt x="0" y="147574"/>
                  </a:lnTo>
                  <a:moveTo>
                    <a:pt x="25400" y="147574"/>
                  </a:moveTo>
                  <a:lnTo>
                    <a:pt x="25400" y="1226566"/>
                  </a:lnTo>
                  <a:lnTo>
                    <a:pt x="12700" y="1226566"/>
                  </a:lnTo>
                  <a:lnTo>
                    <a:pt x="25400" y="1226566"/>
                  </a:lnTo>
                  <a:cubicBezTo>
                    <a:pt x="25400" y="1293876"/>
                    <a:pt x="80772" y="1348740"/>
                    <a:pt x="149479" y="1348740"/>
                  </a:cubicBezTo>
                  <a:lnTo>
                    <a:pt x="5271008" y="1348740"/>
                  </a:lnTo>
                  <a:cubicBezTo>
                    <a:pt x="5339715" y="1348740"/>
                    <a:pt x="5395087" y="1293876"/>
                    <a:pt x="5395087" y="1226566"/>
                  </a:cubicBezTo>
                  <a:lnTo>
                    <a:pt x="5395087" y="147574"/>
                  </a:lnTo>
                  <a:cubicBezTo>
                    <a:pt x="5395087" y="80264"/>
                    <a:pt x="5339715" y="25400"/>
                    <a:pt x="5271008" y="25400"/>
                  </a:cubicBezTo>
                  <a:lnTo>
                    <a:pt x="149479" y="25400"/>
                  </a:lnTo>
                  <a:lnTo>
                    <a:pt x="149479" y="12700"/>
                  </a:lnTo>
                  <a:lnTo>
                    <a:pt x="149479" y="25400"/>
                  </a:lnTo>
                  <a:cubicBezTo>
                    <a:pt x="80772" y="25400"/>
                    <a:pt x="25400" y="80264"/>
                    <a:pt x="25400" y="147574"/>
                  </a:cubicBezTo>
                  <a:close/>
                </a:path>
              </a:pathLst>
            </a:custGeom>
            <a:solidFill>
              <a:srgbClr val="4472C4">
                <a:alpha val="89804"/>
              </a:srgbClr>
            </a:solidFill>
          </p:spPr>
          <p:txBody>
            <a:bodyPr/>
            <a:lstStyle/>
            <a:p>
              <a:endParaRPr lang="nl-BE"/>
            </a:p>
          </p:txBody>
        </p:sp>
      </p:grpSp>
      <p:sp>
        <p:nvSpPr>
          <p:cNvPr id="55" name="TextBox 55"/>
          <p:cNvSpPr txBox="1"/>
          <p:nvPr/>
        </p:nvSpPr>
        <p:spPr>
          <a:xfrm>
            <a:off x="7935627" y="8991595"/>
            <a:ext cx="3957797" cy="395859"/>
          </a:xfrm>
          <a:prstGeom prst="rect">
            <a:avLst/>
          </a:prstGeom>
        </p:spPr>
        <p:txBody>
          <a:bodyPr lIns="0" tIns="0" rIns="0" bIns="0" rtlCol="0" anchor="t">
            <a:spAutoFit/>
          </a:bodyPr>
          <a:lstStyle/>
          <a:p>
            <a:pPr algn="ctr">
              <a:lnSpc>
                <a:spcPts val="3078"/>
              </a:lnSpc>
            </a:pPr>
            <a:r>
              <a:rPr lang="en-US" sz="2850" spc="26">
                <a:solidFill>
                  <a:srgbClr val="000000"/>
                </a:solidFill>
                <a:latin typeface="TT Rounds Condensed"/>
              </a:rPr>
              <a:t>Automatic recognition</a:t>
            </a:r>
          </a:p>
        </p:txBody>
      </p:sp>
      <p:grpSp>
        <p:nvGrpSpPr>
          <p:cNvPr id="56" name="Group 56"/>
          <p:cNvGrpSpPr/>
          <p:nvPr/>
        </p:nvGrpSpPr>
        <p:grpSpPr>
          <a:xfrm rot="-2477">
            <a:off x="12113421" y="9247838"/>
            <a:ext cx="545841" cy="177024"/>
            <a:chOff x="0" y="0"/>
            <a:chExt cx="727788" cy="236032"/>
          </a:xfrm>
        </p:grpSpPr>
        <p:sp>
          <p:nvSpPr>
            <p:cNvPr id="57" name="Freeform 57"/>
            <p:cNvSpPr/>
            <p:nvPr/>
          </p:nvSpPr>
          <p:spPr>
            <a:xfrm>
              <a:off x="0" y="0"/>
              <a:ext cx="727710" cy="235966"/>
            </a:xfrm>
            <a:custGeom>
              <a:avLst/>
              <a:gdLst/>
              <a:ahLst/>
              <a:cxnLst/>
              <a:rect l="l" t="t" r="r" b="b"/>
              <a:pathLst>
                <a:path w="727710" h="235966">
                  <a:moveTo>
                    <a:pt x="0" y="39243"/>
                  </a:moveTo>
                  <a:lnTo>
                    <a:pt x="609727" y="39243"/>
                  </a:lnTo>
                  <a:lnTo>
                    <a:pt x="609727" y="0"/>
                  </a:lnTo>
                  <a:lnTo>
                    <a:pt x="727710" y="117983"/>
                  </a:lnTo>
                  <a:lnTo>
                    <a:pt x="609727" y="235966"/>
                  </a:lnTo>
                  <a:lnTo>
                    <a:pt x="609727" y="196723"/>
                  </a:lnTo>
                  <a:lnTo>
                    <a:pt x="0" y="196723"/>
                  </a:lnTo>
                  <a:close/>
                </a:path>
              </a:pathLst>
            </a:custGeom>
            <a:solidFill>
              <a:srgbClr val="B0BCDE"/>
            </a:solidFill>
          </p:spPr>
          <p:txBody>
            <a:bodyPr/>
            <a:lstStyle/>
            <a:p>
              <a:endParaRPr lang="nl-BE"/>
            </a:p>
          </p:txBody>
        </p:sp>
      </p:grpSp>
      <p:grpSp>
        <p:nvGrpSpPr>
          <p:cNvPr id="58" name="Group 58"/>
          <p:cNvGrpSpPr/>
          <p:nvPr/>
        </p:nvGrpSpPr>
        <p:grpSpPr>
          <a:xfrm>
            <a:off x="12704757" y="8653448"/>
            <a:ext cx="4996553" cy="1030615"/>
            <a:chOff x="0" y="0"/>
            <a:chExt cx="6662070" cy="1374154"/>
          </a:xfrm>
        </p:grpSpPr>
        <p:sp>
          <p:nvSpPr>
            <p:cNvPr id="59" name="Freeform 59"/>
            <p:cNvSpPr/>
            <p:nvPr/>
          </p:nvSpPr>
          <p:spPr>
            <a:xfrm>
              <a:off x="15609" y="12700"/>
              <a:ext cx="6630936" cy="1348740"/>
            </a:xfrm>
            <a:custGeom>
              <a:avLst/>
              <a:gdLst/>
              <a:ahLst/>
              <a:cxnLst/>
              <a:rect l="l" t="t" r="r" b="b"/>
              <a:pathLst>
                <a:path w="6630936" h="1348740">
                  <a:moveTo>
                    <a:pt x="0" y="134874"/>
                  </a:moveTo>
                  <a:cubicBezTo>
                    <a:pt x="0" y="60325"/>
                    <a:pt x="75236" y="0"/>
                    <a:pt x="168111" y="0"/>
                  </a:cubicBezTo>
                  <a:lnTo>
                    <a:pt x="6462826" y="0"/>
                  </a:lnTo>
                  <a:cubicBezTo>
                    <a:pt x="6555701" y="0"/>
                    <a:pt x="6630936" y="60325"/>
                    <a:pt x="6630936" y="134874"/>
                  </a:cubicBezTo>
                  <a:lnTo>
                    <a:pt x="6630936" y="1213866"/>
                  </a:lnTo>
                  <a:cubicBezTo>
                    <a:pt x="6630936" y="1288415"/>
                    <a:pt x="6555701" y="1348740"/>
                    <a:pt x="6462826" y="1348740"/>
                  </a:cubicBezTo>
                  <a:lnTo>
                    <a:pt x="168111" y="1348740"/>
                  </a:lnTo>
                  <a:cubicBezTo>
                    <a:pt x="75236" y="1348740"/>
                    <a:pt x="0" y="1288415"/>
                    <a:pt x="0" y="1213866"/>
                  </a:cubicBezTo>
                  <a:close/>
                </a:path>
              </a:pathLst>
            </a:custGeom>
            <a:solidFill>
              <a:srgbClr val="FFFFFF">
                <a:alpha val="89804"/>
              </a:srgbClr>
            </a:solidFill>
          </p:spPr>
          <p:txBody>
            <a:bodyPr/>
            <a:lstStyle/>
            <a:p>
              <a:endParaRPr lang="nl-BE"/>
            </a:p>
          </p:txBody>
        </p:sp>
        <p:sp>
          <p:nvSpPr>
            <p:cNvPr id="60" name="Freeform 60"/>
            <p:cNvSpPr/>
            <p:nvPr/>
          </p:nvSpPr>
          <p:spPr>
            <a:xfrm>
              <a:off x="0" y="0"/>
              <a:ext cx="6662139" cy="1374140"/>
            </a:xfrm>
            <a:custGeom>
              <a:avLst/>
              <a:gdLst/>
              <a:ahLst/>
              <a:cxnLst/>
              <a:rect l="l" t="t" r="r" b="b"/>
              <a:pathLst>
                <a:path w="6662139" h="1374140">
                  <a:moveTo>
                    <a:pt x="0" y="147574"/>
                  </a:moveTo>
                  <a:cubicBezTo>
                    <a:pt x="0" y="65913"/>
                    <a:pt x="82416" y="0"/>
                    <a:pt x="183720" y="0"/>
                  </a:cubicBezTo>
                  <a:lnTo>
                    <a:pt x="6478435" y="0"/>
                  </a:lnTo>
                  <a:lnTo>
                    <a:pt x="6478435" y="12700"/>
                  </a:lnTo>
                  <a:lnTo>
                    <a:pt x="6478435" y="0"/>
                  </a:lnTo>
                  <a:cubicBezTo>
                    <a:pt x="6579739" y="0"/>
                    <a:pt x="6662139" y="65913"/>
                    <a:pt x="6662139" y="147574"/>
                  </a:cubicBezTo>
                  <a:lnTo>
                    <a:pt x="6646545" y="147574"/>
                  </a:lnTo>
                  <a:lnTo>
                    <a:pt x="6662139" y="147574"/>
                  </a:lnTo>
                  <a:lnTo>
                    <a:pt x="6662139" y="1226566"/>
                  </a:lnTo>
                  <a:lnTo>
                    <a:pt x="6646545" y="1226566"/>
                  </a:lnTo>
                  <a:lnTo>
                    <a:pt x="6662139" y="1226566"/>
                  </a:lnTo>
                  <a:cubicBezTo>
                    <a:pt x="6662139" y="1308227"/>
                    <a:pt x="6579739" y="1374140"/>
                    <a:pt x="6478435" y="1374140"/>
                  </a:cubicBezTo>
                  <a:lnTo>
                    <a:pt x="6478435" y="1361440"/>
                  </a:lnTo>
                  <a:lnTo>
                    <a:pt x="6478435" y="1374140"/>
                  </a:lnTo>
                  <a:lnTo>
                    <a:pt x="183720" y="1374140"/>
                  </a:lnTo>
                  <a:lnTo>
                    <a:pt x="183720" y="1361440"/>
                  </a:lnTo>
                  <a:lnTo>
                    <a:pt x="183720" y="1374140"/>
                  </a:lnTo>
                  <a:cubicBezTo>
                    <a:pt x="82416" y="1374140"/>
                    <a:pt x="0" y="1308227"/>
                    <a:pt x="0" y="1226566"/>
                  </a:cubicBezTo>
                  <a:lnTo>
                    <a:pt x="0" y="147574"/>
                  </a:lnTo>
                  <a:lnTo>
                    <a:pt x="15609" y="147574"/>
                  </a:lnTo>
                  <a:lnTo>
                    <a:pt x="0" y="147574"/>
                  </a:lnTo>
                  <a:moveTo>
                    <a:pt x="31218" y="147574"/>
                  </a:moveTo>
                  <a:lnTo>
                    <a:pt x="31218" y="1226566"/>
                  </a:lnTo>
                  <a:lnTo>
                    <a:pt x="15609" y="1226566"/>
                  </a:lnTo>
                  <a:lnTo>
                    <a:pt x="31218" y="1226566"/>
                  </a:lnTo>
                  <a:cubicBezTo>
                    <a:pt x="31218" y="1293876"/>
                    <a:pt x="99274" y="1348740"/>
                    <a:pt x="183720" y="1348740"/>
                  </a:cubicBezTo>
                  <a:lnTo>
                    <a:pt x="6478435" y="1348740"/>
                  </a:lnTo>
                  <a:cubicBezTo>
                    <a:pt x="6562881" y="1348740"/>
                    <a:pt x="6630936" y="1293876"/>
                    <a:pt x="6630936" y="1226566"/>
                  </a:cubicBezTo>
                  <a:lnTo>
                    <a:pt x="6630936" y="147574"/>
                  </a:lnTo>
                  <a:cubicBezTo>
                    <a:pt x="6630936" y="80264"/>
                    <a:pt x="6562881" y="25400"/>
                    <a:pt x="6478435" y="25400"/>
                  </a:cubicBezTo>
                  <a:lnTo>
                    <a:pt x="183720" y="25400"/>
                  </a:lnTo>
                  <a:lnTo>
                    <a:pt x="183720" y="12700"/>
                  </a:lnTo>
                  <a:lnTo>
                    <a:pt x="183720" y="25400"/>
                  </a:lnTo>
                  <a:cubicBezTo>
                    <a:pt x="99274" y="25400"/>
                    <a:pt x="31218" y="80264"/>
                    <a:pt x="31218" y="147574"/>
                  </a:cubicBezTo>
                  <a:close/>
                </a:path>
              </a:pathLst>
            </a:custGeom>
            <a:solidFill>
              <a:srgbClr val="4472C4">
                <a:alpha val="89804"/>
              </a:srgbClr>
            </a:solidFill>
          </p:spPr>
          <p:txBody>
            <a:bodyPr/>
            <a:lstStyle/>
            <a:p>
              <a:endParaRPr lang="nl-BE"/>
            </a:p>
          </p:txBody>
        </p:sp>
      </p:grpSp>
      <p:sp>
        <p:nvSpPr>
          <p:cNvPr id="61" name="TextBox 61"/>
          <p:cNvSpPr txBox="1"/>
          <p:nvPr/>
        </p:nvSpPr>
        <p:spPr>
          <a:xfrm>
            <a:off x="12933357" y="8798104"/>
            <a:ext cx="4767953" cy="784612"/>
          </a:xfrm>
          <a:prstGeom prst="rect">
            <a:avLst/>
          </a:prstGeom>
        </p:spPr>
        <p:txBody>
          <a:bodyPr lIns="0" tIns="0" rIns="0" bIns="0" rtlCol="0" anchor="t">
            <a:spAutoFit/>
          </a:bodyPr>
          <a:lstStyle/>
          <a:p>
            <a:pPr algn="ctr">
              <a:lnSpc>
                <a:spcPts val="3035"/>
              </a:lnSpc>
            </a:pPr>
            <a:r>
              <a:rPr lang="en-US" sz="2810" spc="26">
                <a:solidFill>
                  <a:srgbClr val="000000"/>
                </a:solidFill>
                <a:latin typeface="TT Rounds Condensed"/>
              </a:rPr>
              <a:t>Post-processing (correction, tagging, edition…)</a:t>
            </a:r>
          </a:p>
        </p:txBody>
      </p:sp>
      <p:grpSp>
        <p:nvGrpSpPr>
          <p:cNvPr id="62" name="Group 62"/>
          <p:cNvGrpSpPr/>
          <p:nvPr/>
        </p:nvGrpSpPr>
        <p:grpSpPr>
          <a:xfrm>
            <a:off x="6992660" y="4813912"/>
            <a:ext cx="717760" cy="433959"/>
            <a:chOff x="0" y="0"/>
            <a:chExt cx="1066190" cy="644621"/>
          </a:xfrm>
        </p:grpSpPr>
        <p:sp>
          <p:nvSpPr>
            <p:cNvPr id="63" name="Freeform 63"/>
            <p:cNvSpPr/>
            <p:nvPr/>
          </p:nvSpPr>
          <p:spPr>
            <a:xfrm>
              <a:off x="17770" y="19372"/>
              <a:ext cx="1030664" cy="605953"/>
            </a:xfrm>
            <a:custGeom>
              <a:avLst/>
              <a:gdLst/>
              <a:ahLst/>
              <a:cxnLst/>
              <a:rect l="l" t="t" r="r" b="b"/>
              <a:pathLst>
                <a:path w="1030664" h="605953">
                  <a:moveTo>
                    <a:pt x="0" y="151488"/>
                  </a:moveTo>
                  <a:lnTo>
                    <a:pt x="744921" y="151488"/>
                  </a:lnTo>
                  <a:lnTo>
                    <a:pt x="744921" y="0"/>
                  </a:lnTo>
                  <a:lnTo>
                    <a:pt x="1030664" y="302977"/>
                  </a:lnTo>
                  <a:lnTo>
                    <a:pt x="744921" y="605953"/>
                  </a:lnTo>
                  <a:lnTo>
                    <a:pt x="744921" y="454465"/>
                  </a:lnTo>
                  <a:lnTo>
                    <a:pt x="0" y="454465"/>
                  </a:lnTo>
                  <a:close/>
                </a:path>
              </a:pathLst>
            </a:custGeom>
            <a:solidFill>
              <a:srgbClr val="4472C4"/>
            </a:solidFill>
          </p:spPr>
          <p:txBody>
            <a:bodyPr/>
            <a:lstStyle/>
            <a:p>
              <a:endParaRPr lang="nl-BE"/>
            </a:p>
          </p:txBody>
        </p:sp>
        <p:sp>
          <p:nvSpPr>
            <p:cNvPr id="64" name="Freeform 64"/>
            <p:cNvSpPr/>
            <p:nvPr/>
          </p:nvSpPr>
          <p:spPr>
            <a:xfrm>
              <a:off x="0" y="-1016"/>
              <a:ext cx="1066200" cy="646576"/>
            </a:xfrm>
            <a:custGeom>
              <a:avLst/>
              <a:gdLst/>
              <a:ahLst/>
              <a:cxnLst/>
              <a:rect l="l" t="t" r="r" b="b"/>
              <a:pathLst>
                <a:path w="1066200" h="646576">
                  <a:moveTo>
                    <a:pt x="17770" y="152504"/>
                  </a:moveTo>
                  <a:lnTo>
                    <a:pt x="762691" y="152504"/>
                  </a:lnTo>
                  <a:lnTo>
                    <a:pt x="762691" y="171876"/>
                  </a:lnTo>
                  <a:lnTo>
                    <a:pt x="744921" y="171876"/>
                  </a:lnTo>
                  <a:lnTo>
                    <a:pt x="744921" y="20388"/>
                  </a:lnTo>
                  <a:cubicBezTo>
                    <a:pt x="744921" y="12639"/>
                    <a:pt x="749186" y="5665"/>
                    <a:pt x="755761" y="2566"/>
                  </a:cubicBezTo>
                  <a:cubicBezTo>
                    <a:pt x="762336" y="0"/>
                    <a:pt x="769977" y="1016"/>
                    <a:pt x="775130" y="6440"/>
                  </a:cubicBezTo>
                  <a:lnTo>
                    <a:pt x="1060873" y="309417"/>
                  </a:lnTo>
                  <a:cubicBezTo>
                    <a:pt x="1064249" y="313097"/>
                    <a:pt x="1066200" y="318134"/>
                    <a:pt x="1066200" y="323365"/>
                  </a:cubicBezTo>
                  <a:cubicBezTo>
                    <a:pt x="1066200" y="328595"/>
                    <a:pt x="1064249" y="333632"/>
                    <a:pt x="1060873" y="337312"/>
                  </a:cubicBezTo>
                  <a:lnTo>
                    <a:pt x="774953" y="640095"/>
                  </a:lnTo>
                  <a:cubicBezTo>
                    <a:pt x="769799" y="645519"/>
                    <a:pt x="762158" y="646576"/>
                    <a:pt x="755583" y="643970"/>
                  </a:cubicBezTo>
                  <a:cubicBezTo>
                    <a:pt x="749008" y="640870"/>
                    <a:pt x="744743" y="633896"/>
                    <a:pt x="744743" y="626147"/>
                  </a:cubicBezTo>
                  <a:lnTo>
                    <a:pt x="744743" y="474853"/>
                  </a:lnTo>
                  <a:lnTo>
                    <a:pt x="762513" y="474853"/>
                  </a:lnTo>
                  <a:lnTo>
                    <a:pt x="762513" y="494225"/>
                  </a:lnTo>
                  <a:lnTo>
                    <a:pt x="17770" y="494225"/>
                  </a:lnTo>
                  <a:cubicBezTo>
                    <a:pt x="7997" y="494225"/>
                    <a:pt x="0" y="485507"/>
                    <a:pt x="0" y="474853"/>
                  </a:cubicBezTo>
                  <a:lnTo>
                    <a:pt x="0" y="171876"/>
                  </a:lnTo>
                  <a:cubicBezTo>
                    <a:pt x="0" y="161222"/>
                    <a:pt x="7997" y="152504"/>
                    <a:pt x="17770" y="152504"/>
                  </a:cubicBezTo>
                  <a:moveTo>
                    <a:pt x="17770" y="191248"/>
                  </a:moveTo>
                  <a:lnTo>
                    <a:pt x="17770" y="171876"/>
                  </a:lnTo>
                  <a:lnTo>
                    <a:pt x="35540" y="171876"/>
                  </a:lnTo>
                  <a:lnTo>
                    <a:pt x="35540" y="474853"/>
                  </a:lnTo>
                  <a:lnTo>
                    <a:pt x="17770" y="474853"/>
                  </a:lnTo>
                  <a:lnTo>
                    <a:pt x="17770" y="455481"/>
                  </a:lnTo>
                  <a:lnTo>
                    <a:pt x="762691" y="455481"/>
                  </a:lnTo>
                  <a:cubicBezTo>
                    <a:pt x="772465" y="455481"/>
                    <a:pt x="780461" y="464198"/>
                    <a:pt x="780461" y="474853"/>
                  </a:cubicBezTo>
                  <a:lnTo>
                    <a:pt x="780461" y="626341"/>
                  </a:lnTo>
                  <a:lnTo>
                    <a:pt x="762691" y="626341"/>
                  </a:lnTo>
                  <a:lnTo>
                    <a:pt x="750252" y="612393"/>
                  </a:lnTo>
                  <a:lnTo>
                    <a:pt x="1035995" y="309417"/>
                  </a:lnTo>
                  <a:lnTo>
                    <a:pt x="1048434" y="323365"/>
                  </a:lnTo>
                  <a:lnTo>
                    <a:pt x="1035995" y="337312"/>
                  </a:lnTo>
                  <a:lnTo>
                    <a:pt x="750252" y="34336"/>
                  </a:lnTo>
                  <a:lnTo>
                    <a:pt x="762691" y="20388"/>
                  </a:lnTo>
                  <a:lnTo>
                    <a:pt x="780461" y="20388"/>
                  </a:lnTo>
                  <a:lnTo>
                    <a:pt x="780461" y="171876"/>
                  </a:lnTo>
                  <a:cubicBezTo>
                    <a:pt x="780461" y="182531"/>
                    <a:pt x="772465" y="191248"/>
                    <a:pt x="762691" y="191248"/>
                  </a:cubicBezTo>
                  <a:lnTo>
                    <a:pt x="17770" y="191248"/>
                  </a:lnTo>
                  <a:close/>
                </a:path>
              </a:pathLst>
            </a:custGeom>
            <a:solidFill>
              <a:srgbClr val="2F528F"/>
            </a:solidFill>
          </p:spPr>
          <p:txBody>
            <a:bodyPr/>
            <a:lstStyle/>
            <a:p>
              <a:endParaRPr lang="nl-BE"/>
            </a:p>
          </p:txBody>
        </p:sp>
      </p:grpSp>
      <p:grpSp>
        <p:nvGrpSpPr>
          <p:cNvPr id="65" name="Group 65"/>
          <p:cNvGrpSpPr/>
          <p:nvPr/>
        </p:nvGrpSpPr>
        <p:grpSpPr>
          <a:xfrm rot="-10800000">
            <a:off x="12067925" y="6222266"/>
            <a:ext cx="636832" cy="2857781"/>
            <a:chOff x="0" y="0"/>
            <a:chExt cx="849109" cy="3810375"/>
          </a:xfrm>
        </p:grpSpPr>
        <p:sp>
          <p:nvSpPr>
            <p:cNvPr id="66" name="Freeform 66"/>
            <p:cNvSpPr/>
            <p:nvPr/>
          </p:nvSpPr>
          <p:spPr>
            <a:xfrm>
              <a:off x="18842" y="1647357"/>
              <a:ext cx="811508" cy="2080839"/>
            </a:xfrm>
            <a:custGeom>
              <a:avLst/>
              <a:gdLst/>
              <a:ahLst/>
              <a:cxnLst/>
              <a:rect l="l" t="t" r="r" b="b"/>
              <a:pathLst>
                <a:path w="811508" h="2080839">
                  <a:moveTo>
                    <a:pt x="0" y="0"/>
                  </a:moveTo>
                  <a:cubicBezTo>
                    <a:pt x="0" y="736951"/>
                    <a:pt x="250216" y="1380813"/>
                    <a:pt x="608583" y="1564818"/>
                  </a:cubicBezTo>
                  <a:lnTo>
                    <a:pt x="608583" y="1392914"/>
                  </a:lnTo>
                  <a:lnTo>
                    <a:pt x="811507" y="1788230"/>
                  </a:lnTo>
                  <a:lnTo>
                    <a:pt x="608583" y="2080838"/>
                  </a:lnTo>
                  <a:lnTo>
                    <a:pt x="608583" y="1908624"/>
                  </a:lnTo>
                  <a:cubicBezTo>
                    <a:pt x="250216" y="1724620"/>
                    <a:pt x="0" y="1080757"/>
                    <a:pt x="0" y="343807"/>
                  </a:cubicBezTo>
                  <a:close/>
                </a:path>
              </a:pathLst>
            </a:custGeom>
            <a:solidFill>
              <a:srgbClr val="4472C4"/>
            </a:solidFill>
          </p:spPr>
          <p:txBody>
            <a:bodyPr/>
            <a:lstStyle/>
            <a:p>
              <a:endParaRPr lang="nl-BE"/>
            </a:p>
          </p:txBody>
        </p:sp>
        <p:sp>
          <p:nvSpPr>
            <p:cNvPr id="67" name="Freeform 67"/>
            <p:cNvSpPr/>
            <p:nvPr/>
          </p:nvSpPr>
          <p:spPr>
            <a:xfrm>
              <a:off x="-635" y="31030"/>
              <a:ext cx="830984" cy="1788231"/>
            </a:xfrm>
            <a:custGeom>
              <a:avLst/>
              <a:gdLst/>
              <a:ahLst/>
              <a:cxnLst/>
              <a:rect l="l" t="t" r="r" b="b"/>
              <a:pathLst>
                <a:path w="830984" h="1788231">
                  <a:moveTo>
                    <a:pt x="830984" y="343806"/>
                  </a:moveTo>
                  <a:cubicBezTo>
                    <a:pt x="416281" y="343806"/>
                    <a:pt x="68276" y="966569"/>
                    <a:pt x="24187" y="1788230"/>
                  </a:cubicBezTo>
                  <a:cubicBezTo>
                    <a:pt x="0" y="1332096"/>
                    <a:pt x="73552" y="876893"/>
                    <a:pt x="227488" y="535879"/>
                  </a:cubicBezTo>
                  <a:cubicBezTo>
                    <a:pt x="381424" y="194865"/>
                    <a:pt x="600740" y="0"/>
                    <a:pt x="830984" y="0"/>
                  </a:cubicBezTo>
                  <a:close/>
                </a:path>
              </a:pathLst>
            </a:custGeom>
            <a:solidFill>
              <a:srgbClr val="365B9C"/>
            </a:solidFill>
          </p:spPr>
          <p:txBody>
            <a:bodyPr/>
            <a:lstStyle/>
            <a:p>
              <a:endParaRPr lang="nl-BE"/>
            </a:p>
          </p:txBody>
        </p:sp>
        <p:sp>
          <p:nvSpPr>
            <p:cNvPr id="68" name="Freeform 68"/>
            <p:cNvSpPr/>
            <p:nvPr/>
          </p:nvSpPr>
          <p:spPr>
            <a:xfrm>
              <a:off x="18842" y="31030"/>
              <a:ext cx="811508" cy="3697166"/>
            </a:xfrm>
            <a:custGeom>
              <a:avLst/>
              <a:gdLst/>
              <a:ahLst/>
              <a:cxnLst/>
              <a:rect l="l" t="t" r="r" b="b"/>
              <a:pathLst>
                <a:path w="811508" h="3697166">
                  <a:moveTo>
                    <a:pt x="0" y="1616327"/>
                  </a:moveTo>
                  <a:cubicBezTo>
                    <a:pt x="0" y="2353278"/>
                    <a:pt x="250216" y="2997140"/>
                    <a:pt x="608583" y="3181145"/>
                  </a:cubicBezTo>
                  <a:lnTo>
                    <a:pt x="608583" y="3009241"/>
                  </a:lnTo>
                  <a:lnTo>
                    <a:pt x="811507" y="3404557"/>
                  </a:lnTo>
                  <a:lnTo>
                    <a:pt x="608583" y="3697165"/>
                  </a:lnTo>
                  <a:lnTo>
                    <a:pt x="608583" y="3524951"/>
                  </a:lnTo>
                  <a:cubicBezTo>
                    <a:pt x="250216" y="3340947"/>
                    <a:pt x="0" y="2697084"/>
                    <a:pt x="0" y="1960134"/>
                  </a:cubicBezTo>
                  <a:lnTo>
                    <a:pt x="0" y="1616327"/>
                  </a:lnTo>
                  <a:cubicBezTo>
                    <a:pt x="0" y="723608"/>
                    <a:pt x="363266" y="0"/>
                    <a:pt x="811507" y="0"/>
                  </a:cubicBezTo>
                  <a:lnTo>
                    <a:pt x="811507" y="343806"/>
                  </a:lnTo>
                  <a:cubicBezTo>
                    <a:pt x="396804" y="343806"/>
                    <a:pt x="48799" y="966569"/>
                    <a:pt x="4710" y="1788230"/>
                  </a:cubicBezTo>
                </a:path>
              </a:pathLst>
            </a:custGeom>
            <a:solidFill>
              <a:srgbClr val="000000">
                <a:alpha val="0"/>
              </a:srgbClr>
            </a:solidFill>
          </p:spPr>
          <p:txBody>
            <a:bodyPr/>
            <a:lstStyle/>
            <a:p>
              <a:endParaRPr lang="nl-BE"/>
            </a:p>
          </p:txBody>
        </p:sp>
        <p:sp>
          <p:nvSpPr>
            <p:cNvPr id="69" name="Freeform 69"/>
            <p:cNvSpPr/>
            <p:nvPr/>
          </p:nvSpPr>
          <p:spPr>
            <a:xfrm>
              <a:off x="0" y="1616327"/>
              <a:ext cx="850688" cy="2145070"/>
            </a:xfrm>
            <a:custGeom>
              <a:avLst/>
              <a:gdLst/>
              <a:ahLst/>
              <a:cxnLst/>
              <a:rect l="l" t="t" r="r" b="b"/>
              <a:pathLst>
                <a:path w="850688" h="2145070">
                  <a:moveTo>
                    <a:pt x="37683" y="31030"/>
                  </a:moveTo>
                  <a:cubicBezTo>
                    <a:pt x="37683" y="758051"/>
                    <a:pt x="284508" y="1387019"/>
                    <a:pt x="633078" y="1566370"/>
                  </a:cubicBezTo>
                  <a:lnTo>
                    <a:pt x="627425" y="1595848"/>
                  </a:lnTo>
                  <a:lnTo>
                    <a:pt x="608584" y="1595848"/>
                  </a:lnTo>
                  <a:lnTo>
                    <a:pt x="608584" y="1423944"/>
                  </a:lnTo>
                  <a:cubicBezTo>
                    <a:pt x="608584" y="1410912"/>
                    <a:pt x="613483" y="1399431"/>
                    <a:pt x="621019" y="1394776"/>
                  </a:cubicBezTo>
                  <a:cubicBezTo>
                    <a:pt x="628556" y="1390122"/>
                    <a:pt x="636846" y="1393846"/>
                    <a:pt x="641933" y="1403775"/>
                  </a:cubicBezTo>
                  <a:lnTo>
                    <a:pt x="844857" y="1799091"/>
                  </a:lnTo>
                  <a:cubicBezTo>
                    <a:pt x="850688" y="1812123"/>
                    <a:pt x="850180" y="1831362"/>
                    <a:pt x="842973" y="1842532"/>
                  </a:cubicBezTo>
                  <a:lnTo>
                    <a:pt x="639861" y="2135141"/>
                  </a:lnTo>
                  <a:cubicBezTo>
                    <a:pt x="634208" y="2143208"/>
                    <a:pt x="626483" y="2145070"/>
                    <a:pt x="619700" y="2140105"/>
                  </a:cubicBezTo>
                  <a:cubicBezTo>
                    <a:pt x="612917" y="2135141"/>
                    <a:pt x="608584" y="2123970"/>
                    <a:pt x="608584" y="2111868"/>
                  </a:cubicBezTo>
                  <a:lnTo>
                    <a:pt x="608584" y="1939654"/>
                  </a:lnTo>
                  <a:lnTo>
                    <a:pt x="627425" y="1939654"/>
                  </a:lnTo>
                  <a:lnTo>
                    <a:pt x="621773" y="1969132"/>
                  </a:lnTo>
                  <a:cubicBezTo>
                    <a:pt x="253796" y="1780163"/>
                    <a:pt x="0" y="1122027"/>
                    <a:pt x="0" y="374837"/>
                  </a:cubicBezTo>
                  <a:lnTo>
                    <a:pt x="0" y="31030"/>
                  </a:lnTo>
                  <a:cubicBezTo>
                    <a:pt x="0" y="13963"/>
                    <a:pt x="8479" y="0"/>
                    <a:pt x="18842" y="0"/>
                  </a:cubicBezTo>
                  <a:cubicBezTo>
                    <a:pt x="29204" y="0"/>
                    <a:pt x="37683" y="13963"/>
                    <a:pt x="37683" y="31030"/>
                  </a:cubicBezTo>
                  <a:moveTo>
                    <a:pt x="0" y="31030"/>
                  </a:moveTo>
                  <a:lnTo>
                    <a:pt x="18842" y="31030"/>
                  </a:lnTo>
                  <a:lnTo>
                    <a:pt x="37683" y="31030"/>
                  </a:lnTo>
                  <a:lnTo>
                    <a:pt x="37683" y="374837"/>
                  </a:lnTo>
                  <a:lnTo>
                    <a:pt x="18842" y="374837"/>
                  </a:lnTo>
                  <a:lnTo>
                    <a:pt x="37683" y="374837"/>
                  </a:lnTo>
                  <a:cubicBezTo>
                    <a:pt x="37683" y="1101858"/>
                    <a:pt x="284508" y="1730826"/>
                    <a:pt x="633078" y="1910177"/>
                  </a:cubicBezTo>
                  <a:cubicBezTo>
                    <a:pt x="640991" y="1914210"/>
                    <a:pt x="646267" y="1926312"/>
                    <a:pt x="646267" y="1939654"/>
                  </a:cubicBezTo>
                  <a:lnTo>
                    <a:pt x="646267" y="2111558"/>
                  </a:lnTo>
                  <a:lnTo>
                    <a:pt x="627425" y="2111558"/>
                  </a:lnTo>
                  <a:lnTo>
                    <a:pt x="614990" y="2088286"/>
                  </a:lnTo>
                  <a:lnTo>
                    <a:pt x="817914" y="1795678"/>
                  </a:lnTo>
                  <a:lnTo>
                    <a:pt x="830349" y="1818950"/>
                  </a:lnTo>
                  <a:lnTo>
                    <a:pt x="816030" y="1839119"/>
                  </a:lnTo>
                  <a:lnTo>
                    <a:pt x="613106" y="1443803"/>
                  </a:lnTo>
                  <a:lnTo>
                    <a:pt x="627425" y="1423634"/>
                  </a:lnTo>
                  <a:lnTo>
                    <a:pt x="646267" y="1423634"/>
                  </a:lnTo>
                  <a:lnTo>
                    <a:pt x="646267" y="1595537"/>
                  </a:lnTo>
                  <a:cubicBezTo>
                    <a:pt x="646267" y="1605467"/>
                    <a:pt x="643441" y="1614776"/>
                    <a:pt x="638542" y="1620671"/>
                  </a:cubicBezTo>
                  <a:cubicBezTo>
                    <a:pt x="633643" y="1626567"/>
                    <a:pt x="627425" y="1628119"/>
                    <a:pt x="621773" y="1625326"/>
                  </a:cubicBezTo>
                  <a:cubicBezTo>
                    <a:pt x="253796" y="1436356"/>
                    <a:pt x="0" y="777910"/>
                    <a:pt x="0" y="31030"/>
                  </a:cubicBezTo>
                  <a:close/>
                </a:path>
              </a:pathLst>
            </a:custGeom>
            <a:solidFill>
              <a:srgbClr val="2F528F"/>
            </a:solidFill>
          </p:spPr>
          <p:txBody>
            <a:bodyPr/>
            <a:lstStyle/>
            <a:p>
              <a:endParaRPr lang="nl-BE"/>
            </a:p>
          </p:txBody>
        </p:sp>
        <p:sp>
          <p:nvSpPr>
            <p:cNvPr id="70" name="Freeform 70"/>
            <p:cNvSpPr/>
            <p:nvPr/>
          </p:nvSpPr>
          <p:spPr>
            <a:xfrm>
              <a:off x="-13589" y="0"/>
              <a:ext cx="862753" cy="1850290"/>
            </a:xfrm>
            <a:custGeom>
              <a:avLst/>
              <a:gdLst/>
              <a:ahLst/>
              <a:cxnLst/>
              <a:rect l="l" t="t" r="r" b="b"/>
              <a:pathLst>
                <a:path w="862753" h="1850290">
                  <a:moveTo>
                    <a:pt x="843938" y="343807"/>
                  </a:moveTo>
                  <a:cubicBezTo>
                    <a:pt x="854301" y="343807"/>
                    <a:pt x="862753" y="357770"/>
                    <a:pt x="862753" y="374836"/>
                  </a:cubicBezTo>
                  <a:cubicBezTo>
                    <a:pt x="862753" y="391903"/>
                    <a:pt x="854301" y="405866"/>
                    <a:pt x="843938" y="405866"/>
                  </a:cubicBezTo>
                  <a:cubicBezTo>
                    <a:pt x="441670" y="405866"/>
                    <a:pt x="99318" y="1011562"/>
                    <a:pt x="55794" y="1822053"/>
                  </a:cubicBezTo>
                  <a:cubicBezTo>
                    <a:pt x="54852" y="1838188"/>
                    <a:pt x="46750" y="1850290"/>
                    <a:pt x="36953" y="1850290"/>
                  </a:cubicBezTo>
                  <a:cubicBezTo>
                    <a:pt x="27155" y="1850290"/>
                    <a:pt x="19053" y="1837878"/>
                    <a:pt x="18111" y="1822053"/>
                  </a:cubicBezTo>
                  <a:cubicBezTo>
                    <a:pt x="0" y="1359092"/>
                    <a:pt x="68418" y="896132"/>
                    <a:pt x="225180" y="548291"/>
                  </a:cubicBezTo>
                  <a:cubicBezTo>
                    <a:pt x="381942" y="200451"/>
                    <a:pt x="606911" y="0"/>
                    <a:pt x="843938" y="0"/>
                  </a:cubicBezTo>
                  <a:cubicBezTo>
                    <a:pt x="849026" y="0"/>
                    <a:pt x="853736" y="3413"/>
                    <a:pt x="857316" y="8999"/>
                  </a:cubicBezTo>
                  <a:cubicBezTo>
                    <a:pt x="860896" y="14584"/>
                    <a:pt x="862753" y="22652"/>
                    <a:pt x="862753" y="31030"/>
                  </a:cubicBezTo>
                  <a:lnTo>
                    <a:pt x="862753" y="374836"/>
                  </a:lnTo>
                  <a:lnTo>
                    <a:pt x="843938" y="374836"/>
                  </a:lnTo>
                  <a:lnTo>
                    <a:pt x="843938" y="343807"/>
                  </a:lnTo>
                  <a:moveTo>
                    <a:pt x="843938" y="405866"/>
                  </a:moveTo>
                  <a:cubicBezTo>
                    <a:pt x="838851" y="405866"/>
                    <a:pt x="834141" y="402453"/>
                    <a:pt x="830561" y="396867"/>
                  </a:cubicBezTo>
                  <a:cubicBezTo>
                    <a:pt x="826981" y="391282"/>
                    <a:pt x="825097" y="383214"/>
                    <a:pt x="825097" y="374836"/>
                  </a:cubicBezTo>
                  <a:lnTo>
                    <a:pt x="825097" y="31030"/>
                  </a:lnTo>
                  <a:lnTo>
                    <a:pt x="843938" y="31030"/>
                  </a:lnTo>
                  <a:lnTo>
                    <a:pt x="843938" y="62059"/>
                  </a:lnTo>
                  <a:cubicBezTo>
                    <a:pt x="620289" y="62059"/>
                    <a:pt x="406248" y="251029"/>
                    <a:pt x="255515" y="585527"/>
                  </a:cubicBezTo>
                  <a:lnTo>
                    <a:pt x="240442" y="566909"/>
                  </a:lnTo>
                  <a:lnTo>
                    <a:pt x="255515" y="585527"/>
                  </a:lnTo>
                  <a:cubicBezTo>
                    <a:pt x="104594" y="920025"/>
                    <a:pt x="31677" y="1367470"/>
                    <a:pt x="55794" y="1816467"/>
                  </a:cubicBezTo>
                  <a:lnTo>
                    <a:pt x="36953" y="1819260"/>
                  </a:lnTo>
                  <a:lnTo>
                    <a:pt x="18111" y="1816467"/>
                  </a:lnTo>
                  <a:cubicBezTo>
                    <a:pt x="62954" y="983946"/>
                    <a:pt x="416611" y="343807"/>
                    <a:pt x="843938" y="343807"/>
                  </a:cubicBezTo>
                  <a:lnTo>
                    <a:pt x="843938" y="374836"/>
                  </a:lnTo>
                  <a:lnTo>
                    <a:pt x="843938" y="405866"/>
                  </a:lnTo>
                  <a:close/>
                </a:path>
              </a:pathLst>
            </a:custGeom>
            <a:solidFill>
              <a:srgbClr val="2F528F"/>
            </a:solidFill>
          </p:spPr>
          <p:txBody>
            <a:bodyPr/>
            <a:lstStyle/>
            <a:p>
              <a:endParaRPr lang="nl-BE"/>
            </a:p>
          </p:txBody>
        </p:sp>
        <p:sp>
          <p:nvSpPr>
            <p:cNvPr id="71" name="Freeform 71"/>
            <p:cNvSpPr/>
            <p:nvPr/>
          </p:nvSpPr>
          <p:spPr>
            <a:xfrm>
              <a:off x="0" y="0"/>
              <a:ext cx="850688" cy="3761397"/>
            </a:xfrm>
            <a:custGeom>
              <a:avLst/>
              <a:gdLst/>
              <a:ahLst/>
              <a:cxnLst/>
              <a:rect l="l" t="t" r="r" b="b"/>
              <a:pathLst>
                <a:path w="850688" h="3761397">
                  <a:moveTo>
                    <a:pt x="37683" y="1647357"/>
                  </a:moveTo>
                  <a:cubicBezTo>
                    <a:pt x="37683" y="2374378"/>
                    <a:pt x="284508" y="3003346"/>
                    <a:pt x="633078" y="3182697"/>
                  </a:cubicBezTo>
                  <a:lnTo>
                    <a:pt x="627425" y="3212175"/>
                  </a:lnTo>
                  <a:lnTo>
                    <a:pt x="608584" y="3212175"/>
                  </a:lnTo>
                  <a:lnTo>
                    <a:pt x="608584" y="3040271"/>
                  </a:lnTo>
                  <a:cubicBezTo>
                    <a:pt x="608584" y="3027239"/>
                    <a:pt x="613483" y="3015758"/>
                    <a:pt x="621019" y="3011103"/>
                  </a:cubicBezTo>
                  <a:cubicBezTo>
                    <a:pt x="628556" y="3006449"/>
                    <a:pt x="636846" y="3010173"/>
                    <a:pt x="641933" y="3020102"/>
                  </a:cubicBezTo>
                  <a:lnTo>
                    <a:pt x="844857" y="3415418"/>
                  </a:lnTo>
                  <a:cubicBezTo>
                    <a:pt x="850688" y="3428450"/>
                    <a:pt x="850180" y="3447689"/>
                    <a:pt x="842973" y="3458859"/>
                  </a:cubicBezTo>
                  <a:lnTo>
                    <a:pt x="639861" y="3751468"/>
                  </a:lnTo>
                  <a:cubicBezTo>
                    <a:pt x="634208" y="3759535"/>
                    <a:pt x="626483" y="3761397"/>
                    <a:pt x="619700" y="3756432"/>
                  </a:cubicBezTo>
                  <a:cubicBezTo>
                    <a:pt x="612917" y="3751468"/>
                    <a:pt x="608584" y="3740297"/>
                    <a:pt x="608584" y="3728195"/>
                  </a:cubicBezTo>
                  <a:lnTo>
                    <a:pt x="608584" y="3555981"/>
                  </a:lnTo>
                  <a:lnTo>
                    <a:pt x="627425" y="3555981"/>
                  </a:lnTo>
                  <a:lnTo>
                    <a:pt x="621773" y="3585459"/>
                  </a:lnTo>
                  <a:cubicBezTo>
                    <a:pt x="253796" y="3396490"/>
                    <a:pt x="0" y="2738354"/>
                    <a:pt x="0" y="1991164"/>
                  </a:cubicBezTo>
                  <a:lnTo>
                    <a:pt x="0" y="1647357"/>
                  </a:lnTo>
                  <a:lnTo>
                    <a:pt x="18842" y="1647357"/>
                  </a:lnTo>
                  <a:lnTo>
                    <a:pt x="0" y="1647357"/>
                  </a:lnTo>
                  <a:cubicBezTo>
                    <a:pt x="0" y="743157"/>
                    <a:pt x="368542" y="0"/>
                    <a:pt x="830349" y="0"/>
                  </a:cubicBezTo>
                  <a:cubicBezTo>
                    <a:pt x="840712" y="0"/>
                    <a:pt x="849164" y="13963"/>
                    <a:pt x="849164" y="31030"/>
                  </a:cubicBezTo>
                  <a:lnTo>
                    <a:pt x="849164" y="374836"/>
                  </a:lnTo>
                  <a:lnTo>
                    <a:pt x="830349" y="374836"/>
                  </a:lnTo>
                  <a:lnTo>
                    <a:pt x="830349" y="343807"/>
                  </a:lnTo>
                  <a:cubicBezTo>
                    <a:pt x="840712" y="343807"/>
                    <a:pt x="849164" y="357770"/>
                    <a:pt x="849164" y="374836"/>
                  </a:cubicBezTo>
                  <a:cubicBezTo>
                    <a:pt x="849164" y="391903"/>
                    <a:pt x="840712" y="405866"/>
                    <a:pt x="830349" y="405866"/>
                  </a:cubicBezTo>
                  <a:cubicBezTo>
                    <a:pt x="428081" y="405866"/>
                    <a:pt x="85729" y="1011562"/>
                    <a:pt x="42205" y="1822053"/>
                  </a:cubicBezTo>
                  <a:lnTo>
                    <a:pt x="4710" y="1816467"/>
                  </a:lnTo>
                  <a:cubicBezTo>
                    <a:pt x="49365" y="983946"/>
                    <a:pt x="403022" y="343807"/>
                    <a:pt x="830349" y="343807"/>
                  </a:cubicBezTo>
                  <a:lnTo>
                    <a:pt x="830349" y="374836"/>
                  </a:lnTo>
                  <a:lnTo>
                    <a:pt x="830349" y="405866"/>
                  </a:lnTo>
                  <a:cubicBezTo>
                    <a:pt x="819986" y="405866"/>
                    <a:pt x="811508" y="391903"/>
                    <a:pt x="811508" y="374836"/>
                  </a:cubicBezTo>
                  <a:lnTo>
                    <a:pt x="811508" y="31030"/>
                  </a:lnTo>
                  <a:lnTo>
                    <a:pt x="830349" y="31030"/>
                  </a:lnTo>
                  <a:lnTo>
                    <a:pt x="830349" y="62059"/>
                  </a:lnTo>
                  <a:cubicBezTo>
                    <a:pt x="395674" y="62059"/>
                    <a:pt x="37683" y="766119"/>
                    <a:pt x="37683" y="1647357"/>
                  </a:cubicBezTo>
                  <a:lnTo>
                    <a:pt x="37683" y="1991164"/>
                  </a:lnTo>
                  <a:lnTo>
                    <a:pt x="18842" y="1991164"/>
                  </a:lnTo>
                  <a:lnTo>
                    <a:pt x="37683" y="1991164"/>
                  </a:lnTo>
                  <a:cubicBezTo>
                    <a:pt x="37683" y="2718185"/>
                    <a:pt x="284508" y="3347153"/>
                    <a:pt x="633078" y="3526504"/>
                  </a:cubicBezTo>
                  <a:cubicBezTo>
                    <a:pt x="640991" y="3530537"/>
                    <a:pt x="646267" y="3542639"/>
                    <a:pt x="646267" y="3555981"/>
                  </a:cubicBezTo>
                  <a:lnTo>
                    <a:pt x="646267" y="3727885"/>
                  </a:lnTo>
                  <a:lnTo>
                    <a:pt x="627425" y="3727885"/>
                  </a:lnTo>
                  <a:lnTo>
                    <a:pt x="614990" y="3704613"/>
                  </a:lnTo>
                  <a:lnTo>
                    <a:pt x="817914" y="3412005"/>
                  </a:lnTo>
                  <a:lnTo>
                    <a:pt x="830349" y="3435277"/>
                  </a:lnTo>
                  <a:lnTo>
                    <a:pt x="816030" y="3455446"/>
                  </a:lnTo>
                  <a:lnTo>
                    <a:pt x="613106" y="3060130"/>
                  </a:lnTo>
                  <a:lnTo>
                    <a:pt x="627425" y="3039961"/>
                  </a:lnTo>
                  <a:lnTo>
                    <a:pt x="646267" y="3039961"/>
                  </a:lnTo>
                  <a:lnTo>
                    <a:pt x="646267" y="3211864"/>
                  </a:lnTo>
                  <a:cubicBezTo>
                    <a:pt x="646267" y="3221794"/>
                    <a:pt x="643441" y="3231103"/>
                    <a:pt x="638542" y="3236998"/>
                  </a:cubicBezTo>
                  <a:cubicBezTo>
                    <a:pt x="633643" y="3242894"/>
                    <a:pt x="627425" y="3244446"/>
                    <a:pt x="621773" y="3241653"/>
                  </a:cubicBezTo>
                  <a:cubicBezTo>
                    <a:pt x="253796" y="3052683"/>
                    <a:pt x="0" y="2394237"/>
                    <a:pt x="0" y="1647357"/>
                  </a:cubicBezTo>
                  <a:close/>
                </a:path>
              </a:pathLst>
            </a:custGeom>
            <a:solidFill>
              <a:srgbClr val="2F528F"/>
            </a:solidFill>
          </p:spPr>
          <p:txBody>
            <a:bodyPr/>
            <a:lstStyle/>
            <a:p>
              <a:endParaRPr lang="nl-BE"/>
            </a:p>
          </p:txBody>
        </p:sp>
      </p:grpSp>
      <p:grpSp>
        <p:nvGrpSpPr>
          <p:cNvPr id="72" name="Group 72"/>
          <p:cNvGrpSpPr/>
          <p:nvPr/>
        </p:nvGrpSpPr>
        <p:grpSpPr>
          <a:xfrm>
            <a:off x="7112528" y="6222266"/>
            <a:ext cx="597891" cy="3010830"/>
            <a:chOff x="0" y="0"/>
            <a:chExt cx="797188" cy="4014440"/>
          </a:xfrm>
        </p:grpSpPr>
        <p:sp>
          <p:nvSpPr>
            <p:cNvPr id="73" name="Freeform 73"/>
            <p:cNvSpPr/>
            <p:nvPr/>
          </p:nvSpPr>
          <p:spPr>
            <a:xfrm>
              <a:off x="12700" y="1736419"/>
              <a:ext cx="771779" cy="2200209"/>
            </a:xfrm>
            <a:custGeom>
              <a:avLst/>
              <a:gdLst/>
              <a:ahLst/>
              <a:cxnLst/>
              <a:rect l="l" t="t" r="r" b="b"/>
              <a:pathLst>
                <a:path w="771779" h="2200209">
                  <a:moveTo>
                    <a:pt x="0" y="0"/>
                  </a:moveTo>
                  <a:cubicBezTo>
                    <a:pt x="0" y="781133"/>
                    <a:pt x="238125" y="1463314"/>
                    <a:pt x="578866" y="1658656"/>
                  </a:cubicBezTo>
                  <a:lnTo>
                    <a:pt x="578866" y="1477982"/>
                  </a:lnTo>
                  <a:lnTo>
                    <a:pt x="771779" y="1893577"/>
                  </a:lnTo>
                  <a:lnTo>
                    <a:pt x="578866" y="2200209"/>
                  </a:lnTo>
                  <a:lnTo>
                    <a:pt x="578866" y="2019536"/>
                  </a:lnTo>
                  <a:cubicBezTo>
                    <a:pt x="238125" y="1824428"/>
                    <a:pt x="0" y="1142246"/>
                    <a:pt x="0" y="361114"/>
                  </a:cubicBezTo>
                  <a:close/>
                </a:path>
              </a:pathLst>
            </a:custGeom>
            <a:solidFill>
              <a:srgbClr val="4472C4"/>
            </a:solidFill>
          </p:spPr>
          <p:txBody>
            <a:bodyPr/>
            <a:lstStyle/>
            <a:p>
              <a:endParaRPr lang="nl-BE"/>
            </a:p>
          </p:txBody>
        </p:sp>
        <p:sp>
          <p:nvSpPr>
            <p:cNvPr id="74" name="Freeform 74"/>
            <p:cNvSpPr/>
            <p:nvPr/>
          </p:nvSpPr>
          <p:spPr>
            <a:xfrm>
              <a:off x="-6096" y="23283"/>
              <a:ext cx="790575" cy="1893577"/>
            </a:xfrm>
            <a:custGeom>
              <a:avLst/>
              <a:gdLst/>
              <a:ahLst/>
              <a:cxnLst/>
              <a:rect l="l" t="t" r="r" b="b"/>
              <a:pathLst>
                <a:path w="790575" h="1893577">
                  <a:moveTo>
                    <a:pt x="790575" y="361113"/>
                  </a:moveTo>
                  <a:cubicBezTo>
                    <a:pt x="395859" y="361113"/>
                    <a:pt x="64643" y="1022340"/>
                    <a:pt x="23114" y="1893577"/>
                  </a:cubicBezTo>
                  <a:cubicBezTo>
                    <a:pt x="0" y="1410695"/>
                    <a:pt x="70485" y="928511"/>
                    <a:pt x="216789" y="567398"/>
                  </a:cubicBezTo>
                  <a:cubicBezTo>
                    <a:pt x="363093" y="206284"/>
                    <a:pt x="571754" y="0"/>
                    <a:pt x="790575" y="0"/>
                  </a:cubicBezTo>
                  <a:close/>
                </a:path>
              </a:pathLst>
            </a:custGeom>
            <a:solidFill>
              <a:srgbClr val="365B9C"/>
            </a:solidFill>
          </p:spPr>
          <p:txBody>
            <a:bodyPr/>
            <a:lstStyle/>
            <a:p>
              <a:endParaRPr lang="nl-BE"/>
            </a:p>
          </p:txBody>
        </p:sp>
        <p:sp>
          <p:nvSpPr>
            <p:cNvPr id="75" name="Freeform 75"/>
            <p:cNvSpPr/>
            <p:nvPr/>
          </p:nvSpPr>
          <p:spPr>
            <a:xfrm>
              <a:off x="12700" y="23283"/>
              <a:ext cx="771779" cy="3913346"/>
            </a:xfrm>
            <a:custGeom>
              <a:avLst/>
              <a:gdLst/>
              <a:ahLst/>
              <a:cxnLst/>
              <a:rect l="l" t="t" r="r" b="b"/>
              <a:pathLst>
                <a:path w="771779" h="3913346">
                  <a:moveTo>
                    <a:pt x="0" y="1713136"/>
                  </a:moveTo>
                  <a:cubicBezTo>
                    <a:pt x="0" y="2494269"/>
                    <a:pt x="238125" y="3176450"/>
                    <a:pt x="578866" y="3371792"/>
                  </a:cubicBezTo>
                  <a:lnTo>
                    <a:pt x="578866" y="3191118"/>
                  </a:lnTo>
                  <a:lnTo>
                    <a:pt x="771779" y="3606713"/>
                  </a:lnTo>
                  <a:lnTo>
                    <a:pt x="578866" y="3913345"/>
                  </a:lnTo>
                  <a:lnTo>
                    <a:pt x="578866" y="3732672"/>
                  </a:lnTo>
                  <a:cubicBezTo>
                    <a:pt x="238125" y="3537564"/>
                    <a:pt x="0" y="2855382"/>
                    <a:pt x="0" y="2074250"/>
                  </a:cubicBezTo>
                  <a:lnTo>
                    <a:pt x="0" y="1713136"/>
                  </a:lnTo>
                  <a:cubicBezTo>
                    <a:pt x="0" y="766930"/>
                    <a:pt x="345567" y="0"/>
                    <a:pt x="771779" y="0"/>
                  </a:cubicBezTo>
                  <a:lnTo>
                    <a:pt x="771779" y="361113"/>
                  </a:lnTo>
                  <a:cubicBezTo>
                    <a:pt x="377063" y="361113"/>
                    <a:pt x="45847" y="1022340"/>
                    <a:pt x="4318" y="1893577"/>
                  </a:cubicBezTo>
                </a:path>
              </a:pathLst>
            </a:custGeom>
            <a:solidFill>
              <a:srgbClr val="000000">
                <a:alpha val="0"/>
              </a:srgbClr>
            </a:solidFill>
          </p:spPr>
          <p:txBody>
            <a:bodyPr/>
            <a:lstStyle/>
            <a:p>
              <a:endParaRPr lang="nl-BE"/>
            </a:p>
          </p:txBody>
        </p:sp>
        <p:sp>
          <p:nvSpPr>
            <p:cNvPr id="76" name="Freeform 76"/>
            <p:cNvSpPr/>
            <p:nvPr/>
          </p:nvSpPr>
          <p:spPr>
            <a:xfrm>
              <a:off x="0" y="1713137"/>
              <a:ext cx="798703" cy="2248637"/>
            </a:xfrm>
            <a:custGeom>
              <a:avLst/>
              <a:gdLst/>
              <a:ahLst/>
              <a:cxnLst/>
              <a:rect l="l" t="t" r="r" b="b"/>
              <a:pathLst>
                <a:path w="798703" h="2248637">
                  <a:moveTo>
                    <a:pt x="25400" y="23282"/>
                  </a:moveTo>
                  <a:cubicBezTo>
                    <a:pt x="25400" y="796964"/>
                    <a:pt x="261112" y="1468203"/>
                    <a:pt x="595376" y="1659819"/>
                  </a:cubicBezTo>
                  <a:lnTo>
                    <a:pt x="591566" y="1681938"/>
                  </a:lnTo>
                  <a:lnTo>
                    <a:pt x="578866" y="1681938"/>
                  </a:lnTo>
                  <a:lnTo>
                    <a:pt x="578866" y="1501264"/>
                  </a:lnTo>
                  <a:cubicBezTo>
                    <a:pt x="578866" y="1491485"/>
                    <a:pt x="582168" y="1482871"/>
                    <a:pt x="587121" y="1479378"/>
                  </a:cubicBezTo>
                  <a:cubicBezTo>
                    <a:pt x="592074" y="1475886"/>
                    <a:pt x="597789" y="1478680"/>
                    <a:pt x="601218" y="1486130"/>
                  </a:cubicBezTo>
                  <a:lnTo>
                    <a:pt x="794131" y="1901726"/>
                  </a:lnTo>
                  <a:cubicBezTo>
                    <a:pt x="798703" y="1911504"/>
                    <a:pt x="798068" y="1925939"/>
                    <a:pt x="792734" y="1934321"/>
                  </a:cubicBezTo>
                  <a:lnTo>
                    <a:pt x="599821" y="2241186"/>
                  </a:lnTo>
                  <a:cubicBezTo>
                    <a:pt x="596011" y="2247239"/>
                    <a:pt x="590804" y="2248637"/>
                    <a:pt x="586232" y="2244678"/>
                  </a:cubicBezTo>
                  <a:cubicBezTo>
                    <a:pt x="581660" y="2240720"/>
                    <a:pt x="578866" y="2232572"/>
                    <a:pt x="578866" y="2223491"/>
                  </a:cubicBezTo>
                  <a:lnTo>
                    <a:pt x="578866" y="2042818"/>
                  </a:lnTo>
                  <a:cubicBezTo>
                    <a:pt x="578866" y="2030013"/>
                    <a:pt x="584581" y="2019535"/>
                    <a:pt x="591566" y="2019535"/>
                  </a:cubicBezTo>
                  <a:lnTo>
                    <a:pt x="591566" y="2042818"/>
                  </a:lnTo>
                  <a:lnTo>
                    <a:pt x="587756" y="2064937"/>
                  </a:lnTo>
                  <a:cubicBezTo>
                    <a:pt x="240411" y="1866336"/>
                    <a:pt x="0" y="1173212"/>
                    <a:pt x="0" y="384396"/>
                  </a:cubicBezTo>
                  <a:lnTo>
                    <a:pt x="12700" y="384396"/>
                  </a:lnTo>
                  <a:lnTo>
                    <a:pt x="0" y="384396"/>
                  </a:lnTo>
                  <a:lnTo>
                    <a:pt x="0" y="23282"/>
                  </a:lnTo>
                  <a:lnTo>
                    <a:pt x="12700" y="23282"/>
                  </a:lnTo>
                  <a:lnTo>
                    <a:pt x="25400" y="23282"/>
                  </a:lnTo>
                  <a:moveTo>
                    <a:pt x="0" y="23282"/>
                  </a:moveTo>
                  <a:cubicBezTo>
                    <a:pt x="0" y="10477"/>
                    <a:pt x="5715" y="0"/>
                    <a:pt x="12700" y="0"/>
                  </a:cubicBezTo>
                  <a:cubicBezTo>
                    <a:pt x="19685" y="0"/>
                    <a:pt x="25400" y="10477"/>
                    <a:pt x="25400" y="23282"/>
                  </a:cubicBezTo>
                  <a:lnTo>
                    <a:pt x="25400" y="384396"/>
                  </a:lnTo>
                  <a:cubicBezTo>
                    <a:pt x="25400" y="1158078"/>
                    <a:pt x="261112" y="1829316"/>
                    <a:pt x="595376" y="2020932"/>
                  </a:cubicBezTo>
                  <a:cubicBezTo>
                    <a:pt x="601345" y="2024425"/>
                    <a:pt x="605028" y="2035368"/>
                    <a:pt x="604139" y="2046776"/>
                  </a:cubicBezTo>
                  <a:cubicBezTo>
                    <a:pt x="603250" y="2058184"/>
                    <a:pt x="597916" y="2066566"/>
                    <a:pt x="591566" y="2066566"/>
                  </a:cubicBezTo>
                  <a:lnTo>
                    <a:pt x="591566" y="2043284"/>
                  </a:lnTo>
                  <a:lnTo>
                    <a:pt x="604266" y="2043284"/>
                  </a:lnTo>
                  <a:lnTo>
                    <a:pt x="604266" y="2223957"/>
                  </a:lnTo>
                  <a:lnTo>
                    <a:pt x="591566" y="2223957"/>
                  </a:lnTo>
                  <a:lnTo>
                    <a:pt x="583184" y="2206262"/>
                  </a:lnTo>
                  <a:lnTo>
                    <a:pt x="776097" y="1899630"/>
                  </a:lnTo>
                  <a:lnTo>
                    <a:pt x="784479" y="1917324"/>
                  </a:lnTo>
                  <a:lnTo>
                    <a:pt x="774827" y="1932458"/>
                  </a:lnTo>
                  <a:lnTo>
                    <a:pt x="581914" y="1516863"/>
                  </a:lnTo>
                  <a:lnTo>
                    <a:pt x="591566" y="1501730"/>
                  </a:lnTo>
                  <a:lnTo>
                    <a:pt x="604266" y="1501730"/>
                  </a:lnTo>
                  <a:lnTo>
                    <a:pt x="604266" y="1682403"/>
                  </a:lnTo>
                  <a:cubicBezTo>
                    <a:pt x="604266" y="1689853"/>
                    <a:pt x="602361" y="1696838"/>
                    <a:pt x="599059" y="1701262"/>
                  </a:cubicBezTo>
                  <a:cubicBezTo>
                    <a:pt x="595757" y="1705685"/>
                    <a:pt x="591566" y="1706850"/>
                    <a:pt x="587756" y="1704754"/>
                  </a:cubicBezTo>
                  <a:cubicBezTo>
                    <a:pt x="240411" y="1505222"/>
                    <a:pt x="0" y="812098"/>
                    <a:pt x="0" y="23282"/>
                  </a:cubicBezTo>
                  <a:close/>
                </a:path>
              </a:pathLst>
            </a:custGeom>
            <a:solidFill>
              <a:srgbClr val="2F528F"/>
            </a:solidFill>
          </p:spPr>
          <p:txBody>
            <a:bodyPr/>
            <a:lstStyle/>
            <a:p>
              <a:endParaRPr lang="nl-BE"/>
            </a:p>
          </p:txBody>
        </p:sp>
        <p:sp>
          <p:nvSpPr>
            <p:cNvPr id="77" name="Freeform 77"/>
            <p:cNvSpPr/>
            <p:nvPr/>
          </p:nvSpPr>
          <p:spPr>
            <a:xfrm>
              <a:off x="-18923" y="0"/>
              <a:ext cx="816102" cy="1940142"/>
            </a:xfrm>
            <a:custGeom>
              <a:avLst/>
              <a:gdLst/>
              <a:ahLst/>
              <a:cxnLst/>
              <a:rect l="l" t="t" r="r" b="b"/>
              <a:pathLst>
                <a:path w="816102" h="1940142">
                  <a:moveTo>
                    <a:pt x="803402" y="361114"/>
                  </a:moveTo>
                  <a:cubicBezTo>
                    <a:pt x="810387" y="361114"/>
                    <a:pt x="816102" y="371591"/>
                    <a:pt x="816102" y="384396"/>
                  </a:cubicBezTo>
                  <a:cubicBezTo>
                    <a:pt x="816102" y="397202"/>
                    <a:pt x="810387" y="407679"/>
                    <a:pt x="803402" y="407679"/>
                  </a:cubicBezTo>
                  <a:cubicBezTo>
                    <a:pt x="417068" y="407679"/>
                    <a:pt x="89789" y="1055868"/>
                    <a:pt x="48514" y="1918955"/>
                  </a:cubicBezTo>
                  <a:cubicBezTo>
                    <a:pt x="47879" y="1931062"/>
                    <a:pt x="42418" y="1940142"/>
                    <a:pt x="35814" y="1940142"/>
                  </a:cubicBezTo>
                  <a:cubicBezTo>
                    <a:pt x="29210" y="1940142"/>
                    <a:pt x="23749" y="1930829"/>
                    <a:pt x="23114" y="1918955"/>
                  </a:cubicBezTo>
                  <a:cubicBezTo>
                    <a:pt x="0" y="1430718"/>
                    <a:pt x="71120" y="942947"/>
                    <a:pt x="219456" y="576711"/>
                  </a:cubicBezTo>
                  <a:lnTo>
                    <a:pt x="229616" y="590681"/>
                  </a:lnTo>
                  <a:lnTo>
                    <a:pt x="219456" y="576711"/>
                  </a:lnTo>
                  <a:cubicBezTo>
                    <a:pt x="367919" y="210475"/>
                    <a:pt x="580009" y="0"/>
                    <a:pt x="803402" y="0"/>
                  </a:cubicBezTo>
                  <a:cubicBezTo>
                    <a:pt x="806831" y="0"/>
                    <a:pt x="810006" y="2561"/>
                    <a:pt x="812419" y="6752"/>
                  </a:cubicBezTo>
                  <a:cubicBezTo>
                    <a:pt x="814832" y="10943"/>
                    <a:pt x="816102" y="16996"/>
                    <a:pt x="816102" y="23283"/>
                  </a:cubicBezTo>
                  <a:lnTo>
                    <a:pt x="816102" y="384396"/>
                  </a:lnTo>
                  <a:lnTo>
                    <a:pt x="803402" y="384396"/>
                  </a:lnTo>
                  <a:lnTo>
                    <a:pt x="803402" y="361114"/>
                  </a:lnTo>
                  <a:moveTo>
                    <a:pt x="803402" y="407679"/>
                  </a:moveTo>
                  <a:cubicBezTo>
                    <a:pt x="799973" y="407679"/>
                    <a:pt x="796798" y="405118"/>
                    <a:pt x="794385" y="400927"/>
                  </a:cubicBezTo>
                  <a:cubicBezTo>
                    <a:pt x="791972" y="396736"/>
                    <a:pt x="790702" y="390683"/>
                    <a:pt x="790702" y="384396"/>
                  </a:cubicBezTo>
                  <a:lnTo>
                    <a:pt x="790702" y="23283"/>
                  </a:lnTo>
                  <a:lnTo>
                    <a:pt x="803402" y="23283"/>
                  </a:lnTo>
                  <a:lnTo>
                    <a:pt x="803402" y="46565"/>
                  </a:lnTo>
                  <a:cubicBezTo>
                    <a:pt x="589153" y="46565"/>
                    <a:pt x="384175" y="248426"/>
                    <a:pt x="239776" y="604650"/>
                  </a:cubicBezTo>
                  <a:cubicBezTo>
                    <a:pt x="95377" y="960874"/>
                    <a:pt x="25781" y="1437004"/>
                    <a:pt x="48514" y="1914997"/>
                  </a:cubicBezTo>
                  <a:lnTo>
                    <a:pt x="35814" y="1917092"/>
                  </a:lnTo>
                  <a:lnTo>
                    <a:pt x="23114" y="1914997"/>
                  </a:lnTo>
                  <a:cubicBezTo>
                    <a:pt x="65278" y="1035379"/>
                    <a:pt x="400177" y="361114"/>
                    <a:pt x="803402" y="361114"/>
                  </a:cubicBezTo>
                  <a:lnTo>
                    <a:pt x="803402" y="384396"/>
                  </a:lnTo>
                  <a:lnTo>
                    <a:pt x="803402" y="407679"/>
                  </a:lnTo>
                  <a:close/>
                </a:path>
              </a:pathLst>
            </a:custGeom>
            <a:solidFill>
              <a:srgbClr val="2F528F"/>
            </a:solidFill>
          </p:spPr>
          <p:txBody>
            <a:bodyPr/>
            <a:lstStyle/>
            <a:p>
              <a:endParaRPr lang="nl-BE"/>
            </a:p>
          </p:txBody>
        </p:sp>
        <p:sp>
          <p:nvSpPr>
            <p:cNvPr id="78" name="Freeform 78"/>
            <p:cNvSpPr/>
            <p:nvPr/>
          </p:nvSpPr>
          <p:spPr>
            <a:xfrm>
              <a:off x="0" y="0"/>
              <a:ext cx="798703" cy="3961774"/>
            </a:xfrm>
            <a:custGeom>
              <a:avLst/>
              <a:gdLst/>
              <a:ahLst/>
              <a:cxnLst/>
              <a:rect l="l" t="t" r="r" b="b"/>
              <a:pathLst>
                <a:path w="798703" h="3961774">
                  <a:moveTo>
                    <a:pt x="25400" y="1736419"/>
                  </a:moveTo>
                  <a:cubicBezTo>
                    <a:pt x="25400" y="2510101"/>
                    <a:pt x="261112" y="3181340"/>
                    <a:pt x="595376" y="3372956"/>
                  </a:cubicBezTo>
                  <a:lnTo>
                    <a:pt x="591566" y="3395075"/>
                  </a:lnTo>
                  <a:lnTo>
                    <a:pt x="578866" y="3395075"/>
                  </a:lnTo>
                  <a:lnTo>
                    <a:pt x="578866" y="3214401"/>
                  </a:lnTo>
                  <a:cubicBezTo>
                    <a:pt x="578866" y="3204622"/>
                    <a:pt x="582168" y="3196008"/>
                    <a:pt x="587121" y="3192515"/>
                  </a:cubicBezTo>
                  <a:cubicBezTo>
                    <a:pt x="592074" y="3189023"/>
                    <a:pt x="597789" y="3191817"/>
                    <a:pt x="601218" y="3199267"/>
                  </a:cubicBezTo>
                  <a:lnTo>
                    <a:pt x="794131" y="3614863"/>
                  </a:lnTo>
                  <a:cubicBezTo>
                    <a:pt x="798703" y="3624641"/>
                    <a:pt x="798068" y="3639076"/>
                    <a:pt x="792734" y="3647458"/>
                  </a:cubicBezTo>
                  <a:lnTo>
                    <a:pt x="599821" y="3954323"/>
                  </a:lnTo>
                  <a:cubicBezTo>
                    <a:pt x="596011" y="3960376"/>
                    <a:pt x="590804" y="3961774"/>
                    <a:pt x="586232" y="3957815"/>
                  </a:cubicBezTo>
                  <a:cubicBezTo>
                    <a:pt x="581660" y="3953857"/>
                    <a:pt x="578866" y="3945709"/>
                    <a:pt x="578866" y="3936628"/>
                  </a:cubicBezTo>
                  <a:lnTo>
                    <a:pt x="578866" y="3755955"/>
                  </a:lnTo>
                  <a:cubicBezTo>
                    <a:pt x="578866" y="3743150"/>
                    <a:pt x="584581" y="3732672"/>
                    <a:pt x="591566" y="3732672"/>
                  </a:cubicBezTo>
                  <a:lnTo>
                    <a:pt x="591566" y="3755955"/>
                  </a:lnTo>
                  <a:lnTo>
                    <a:pt x="587756" y="3778074"/>
                  </a:lnTo>
                  <a:cubicBezTo>
                    <a:pt x="240411" y="3579473"/>
                    <a:pt x="0" y="2886349"/>
                    <a:pt x="0" y="2097533"/>
                  </a:cubicBezTo>
                  <a:lnTo>
                    <a:pt x="12700" y="2097533"/>
                  </a:lnTo>
                  <a:lnTo>
                    <a:pt x="0" y="2097533"/>
                  </a:lnTo>
                  <a:lnTo>
                    <a:pt x="0" y="1736419"/>
                  </a:lnTo>
                  <a:cubicBezTo>
                    <a:pt x="0" y="781831"/>
                    <a:pt x="349123" y="0"/>
                    <a:pt x="784479" y="0"/>
                  </a:cubicBezTo>
                  <a:cubicBezTo>
                    <a:pt x="791464" y="0"/>
                    <a:pt x="797179" y="10477"/>
                    <a:pt x="797179" y="23283"/>
                  </a:cubicBezTo>
                  <a:lnTo>
                    <a:pt x="797179" y="384396"/>
                  </a:lnTo>
                  <a:lnTo>
                    <a:pt x="784479" y="384396"/>
                  </a:lnTo>
                  <a:lnTo>
                    <a:pt x="784479" y="361114"/>
                  </a:lnTo>
                  <a:cubicBezTo>
                    <a:pt x="791464" y="361114"/>
                    <a:pt x="797179" y="371591"/>
                    <a:pt x="797179" y="384396"/>
                  </a:cubicBezTo>
                  <a:cubicBezTo>
                    <a:pt x="797179" y="397202"/>
                    <a:pt x="791464" y="407679"/>
                    <a:pt x="784479" y="407679"/>
                  </a:cubicBezTo>
                  <a:cubicBezTo>
                    <a:pt x="398145" y="407679"/>
                    <a:pt x="70866" y="1055868"/>
                    <a:pt x="29591" y="1918955"/>
                  </a:cubicBezTo>
                  <a:lnTo>
                    <a:pt x="4318" y="1914997"/>
                  </a:lnTo>
                  <a:cubicBezTo>
                    <a:pt x="46355" y="1035379"/>
                    <a:pt x="381254" y="361114"/>
                    <a:pt x="784479" y="361114"/>
                  </a:cubicBezTo>
                  <a:lnTo>
                    <a:pt x="784479" y="384396"/>
                  </a:lnTo>
                  <a:lnTo>
                    <a:pt x="784479" y="407679"/>
                  </a:lnTo>
                  <a:cubicBezTo>
                    <a:pt x="777494" y="407679"/>
                    <a:pt x="771779" y="397202"/>
                    <a:pt x="771779" y="384396"/>
                  </a:cubicBezTo>
                  <a:lnTo>
                    <a:pt x="771779" y="23283"/>
                  </a:lnTo>
                  <a:lnTo>
                    <a:pt x="784479" y="23283"/>
                  </a:lnTo>
                  <a:lnTo>
                    <a:pt x="784479" y="46565"/>
                  </a:lnTo>
                  <a:cubicBezTo>
                    <a:pt x="367411" y="46565"/>
                    <a:pt x="25400" y="798827"/>
                    <a:pt x="25400" y="1736419"/>
                  </a:cubicBezTo>
                  <a:lnTo>
                    <a:pt x="12700" y="1736419"/>
                  </a:lnTo>
                  <a:lnTo>
                    <a:pt x="25400" y="1736419"/>
                  </a:lnTo>
                  <a:lnTo>
                    <a:pt x="25400" y="2097533"/>
                  </a:lnTo>
                  <a:cubicBezTo>
                    <a:pt x="25400" y="2871215"/>
                    <a:pt x="261112" y="3542453"/>
                    <a:pt x="595376" y="3734069"/>
                  </a:cubicBezTo>
                  <a:cubicBezTo>
                    <a:pt x="601345" y="3737562"/>
                    <a:pt x="605028" y="3748505"/>
                    <a:pt x="604139" y="3759913"/>
                  </a:cubicBezTo>
                  <a:cubicBezTo>
                    <a:pt x="603250" y="3771321"/>
                    <a:pt x="597916" y="3779703"/>
                    <a:pt x="591566" y="3779703"/>
                  </a:cubicBezTo>
                  <a:lnTo>
                    <a:pt x="591566" y="3756421"/>
                  </a:lnTo>
                  <a:lnTo>
                    <a:pt x="604266" y="3756421"/>
                  </a:lnTo>
                  <a:lnTo>
                    <a:pt x="604266" y="3937094"/>
                  </a:lnTo>
                  <a:lnTo>
                    <a:pt x="591566" y="3937094"/>
                  </a:lnTo>
                  <a:lnTo>
                    <a:pt x="583184" y="3919399"/>
                  </a:lnTo>
                  <a:lnTo>
                    <a:pt x="776097" y="3612767"/>
                  </a:lnTo>
                  <a:lnTo>
                    <a:pt x="784479" y="3630461"/>
                  </a:lnTo>
                  <a:lnTo>
                    <a:pt x="774827" y="3645595"/>
                  </a:lnTo>
                  <a:lnTo>
                    <a:pt x="581914" y="3230000"/>
                  </a:lnTo>
                  <a:lnTo>
                    <a:pt x="591566" y="3214867"/>
                  </a:lnTo>
                  <a:lnTo>
                    <a:pt x="604266" y="3214867"/>
                  </a:lnTo>
                  <a:lnTo>
                    <a:pt x="604266" y="3395540"/>
                  </a:lnTo>
                  <a:cubicBezTo>
                    <a:pt x="604266" y="3402990"/>
                    <a:pt x="602361" y="3409975"/>
                    <a:pt x="599059" y="3414399"/>
                  </a:cubicBezTo>
                  <a:cubicBezTo>
                    <a:pt x="595757" y="3418822"/>
                    <a:pt x="591566" y="3419987"/>
                    <a:pt x="587756" y="3417891"/>
                  </a:cubicBezTo>
                  <a:cubicBezTo>
                    <a:pt x="240411" y="3218359"/>
                    <a:pt x="0" y="2525235"/>
                    <a:pt x="0" y="1736419"/>
                  </a:cubicBezTo>
                  <a:close/>
                </a:path>
              </a:pathLst>
            </a:custGeom>
            <a:solidFill>
              <a:srgbClr val="2F528F"/>
            </a:solidFill>
          </p:spPr>
          <p:txBody>
            <a:bodyPr/>
            <a:lstStyle/>
            <a:p>
              <a:endParaRPr lang="nl-BE"/>
            </a:p>
          </p:txBody>
        </p:sp>
      </p:grpSp>
      <p:grpSp>
        <p:nvGrpSpPr>
          <p:cNvPr id="79" name="Group 79"/>
          <p:cNvGrpSpPr/>
          <p:nvPr/>
        </p:nvGrpSpPr>
        <p:grpSpPr>
          <a:xfrm>
            <a:off x="7893902" y="525018"/>
            <a:ext cx="4074839" cy="1040141"/>
            <a:chOff x="0" y="0"/>
            <a:chExt cx="5433118" cy="1386854"/>
          </a:xfrm>
        </p:grpSpPr>
        <p:sp>
          <p:nvSpPr>
            <p:cNvPr id="80" name="Freeform 80"/>
            <p:cNvSpPr/>
            <p:nvPr/>
          </p:nvSpPr>
          <p:spPr>
            <a:xfrm>
              <a:off x="19050" y="19050"/>
              <a:ext cx="5394960" cy="1348740"/>
            </a:xfrm>
            <a:custGeom>
              <a:avLst/>
              <a:gdLst/>
              <a:ahLst/>
              <a:cxnLst/>
              <a:rect l="l" t="t" r="r" b="b"/>
              <a:pathLst>
                <a:path w="5394960" h="1348740">
                  <a:moveTo>
                    <a:pt x="0" y="134874"/>
                  </a:moveTo>
                  <a:cubicBezTo>
                    <a:pt x="0" y="60325"/>
                    <a:pt x="61595" y="0"/>
                    <a:pt x="137668" y="0"/>
                  </a:cubicBezTo>
                  <a:lnTo>
                    <a:pt x="5257292" y="0"/>
                  </a:lnTo>
                  <a:cubicBezTo>
                    <a:pt x="5333365" y="0"/>
                    <a:pt x="5394960" y="60325"/>
                    <a:pt x="5394960" y="134874"/>
                  </a:cubicBezTo>
                  <a:lnTo>
                    <a:pt x="5394960" y="1213866"/>
                  </a:lnTo>
                  <a:cubicBezTo>
                    <a:pt x="5394960" y="1288415"/>
                    <a:pt x="5333365" y="1348740"/>
                    <a:pt x="5257292" y="1348740"/>
                  </a:cubicBezTo>
                  <a:lnTo>
                    <a:pt x="137668" y="1348740"/>
                  </a:lnTo>
                  <a:cubicBezTo>
                    <a:pt x="61595" y="1348740"/>
                    <a:pt x="0" y="1288415"/>
                    <a:pt x="0" y="1213866"/>
                  </a:cubicBezTo>
                  <a:close/>
                </a:path>
              </a:pathLst>
            </a:custGeom>
            <a:solidFill>
              <a:srgbClr val="FFFFFF"/>
            </a:solidFill>
          </p:spPr>
          <p:txBody>
            <a:bodyPr/>
            <a:lstStyle/>
            <a:p>
              <a:endParaRPr lang="nl-BE"/>
            </a:p>
          </p:txBody>
        </p:sp>
        <p:sp>
          <p:nvSpPr>
            <p:cNvPr id="81" name="Freeform 81"/>
            <p:cNvSpPr/>
            <p:nvPr/>
          </p:nvSpPr>
          <p:spPr>
            <a:xfrm>
              <a:off x="0" y="0"/>
              <a:ext cx="5433060" cy="1386840"/>
            </a:xfrm>
            <a:custGeom>
              <a:avLst/>
              <a:gdLst/>
              <a:ahLst/>
              <a:cxnLst/>
              <a:rect l="l" t="t" r="r" b="b"/>
              <a:pathLst>
                <a:path w="5433060" h="1386840">
                  <a:moveTo>
                    <a:pt x="0" y="153924"/>
                  </a:moveTo>
                  <a:cubicBezTo>
                    <a:pt x="0" y="68580"/>
                    <a:pt x="70612" y="0"/>
                    <a:pt x="156718" y="0"/>
                  </a:cubicBezTo>
                  <a:lnTo>
                    <a:pt x="5276342" y="0"/>
                  </a:lnTo>
                  <a:lnTo>
                    <a:pt x="5276342" y="19050"/>
                  </a:lnTo>
                  <a:lnTo>
                    <a:pt x="5276342" y="0"/>
                  </a:lnTo>
                  <a:cubicBezTo>
                    <a:pt x="5362575" y="0"/>
                    <a:pt x="5433060" y="68580"/>
                    <a:pt x="5433060" y="153924"/>
                  </a:cubicBezTo>
                  <a:lnTo>
                    <a:pt x="5414010" y="153924"/>
                  </a:lnTo>
                  <a:lnTo>
                    <a:pt x="5433060" y="153924"/>
                  </a:lnTo>
                  <a:lnTo>
                    <a:pt x="5433060" y="1232916"/>
                  </a:lnTo>
                  <a:lnTo>
                    <a:pt x="5414010" y="1232916"/>
                  </a:lnTo>
                  <a:lnTo>
                    <a:pt x="5433060" y="1232916"/>
                  </a:lnTo>
                  <a:cubicBezTo>
                    <a:pt x="5433060" y="1318260"/>
                    <a:pt x="5362448" y="1386840"/>
                    <a:pt x="5276342" y="1386840"/>
                  </a:cubicBezTo>
                  <a:lnTo>
                    <a:pt x="5276342" y="1367790"/>
                  </a:lnTo>
                  <a:lnTo>
                    <a:pt x="5276342" y="1386840"/>
                  </a:lnTo>
                  <a:lnTo>
                    <a:pt x="156718" y="1386840"/>
                  </a:lnTo>
                  <a:lnTo>
                    <a:pt x="156718" y="1367790"/>
                  </a:lnTo>
                  <a:lnTo>
                    <a:pt x="156718" y="1386840"/>
                  </a:lnTo>
                  <a:cubicBezTo>
                    <a:pt x="70612" y="1386840"/>
                    <a:pt x="0" y="1318260"/>
                    <a:pt x="0" y="1232916"/>
                  </a:cubicBezTo>
                  <a:lnTo>
                    <a:pt x="0" y="153924"/>
                  </a:lnTo>
                  <a:lnTo>
                    <a:pt x="19050" y="153924"/>
                  </a:lnTo>
                  <a:lnTo>
                    <a:pt x="0" y="153924"/>
                  </a:lnTo>
                  <a:moveTo>
                    <a:pt x="38100" y="153924"/>
                  </a:moveTo>
                  <a:lnTo>
                    <a:pt x="38100" y="1232916"/>
                  </a:lnTo>
                  <a:lnTo>
                    <a:pt x="19050" y="1232916"/>
                  </a:lnTo>
                  <a:lnTo>
                    <a:pt x="38100" y="1232916"/>
                  </a:lnTo>
                  <a:cubicBezTo>
                    <a:pt x="38100" y="1296543"/>
                    <a:pt x="90805" y="1348740"/>
                    <a:pt x="156718" y="1348740"/>
                  </a:cubicBezTo>
                  <a:lnTo>
                    <a:pt x="5276342" y="1348740"/>
                  </a:lnTo>
                  <a:cubicBezTo>
                    <a:pt x="5342255" y="1348740"/>
                    <a:pt x="5394960" y="1296543"/>
                    <a:pt x="5394960" y="1232916"/>
                  </a:cubicBezTo>
                  <a:lnTo>
                    <a:pt x="5394960" y="153924"/>
                  </a:lnTo>
                  <a:cubicBezTo>
                    <a:pt x="5394960" y="90297"/>
                    <a:pt x="5342255" y="38100"/>
                    <a:pt x="5276342" y="38100"/>
                  </a:cubicBezTo>
                  <a:lnTo>
                    <a:pt x="156718" y="38100"/>
                  </a:lnTo>
                  <a:lnTo>
                    <a:pt x="156718" y="19050"/>
                  </a:lnTo>
                  <a:lnTo>
                    <a:pt x="156718" y="38100"/>
                  </a:lnTo>
                  <a:cubicBezTo>
                    <a:pt x="90805" y="38100"/>
                    <a:pt x="38100" y="90297"/>
                    <a:pt x="38100" y="153924"/>
                  </a:cubicBezTo>
                  <a:close/>
                </a:path>
              </a:pathLst>
            </a:custGeom>
            <a:solidFill>
              <a:srgbClr val="3D67B1"/>
            </a:solidFill>
          </p:spPr>
          <p:txBody>
            <a:bodyPr/>
            <a:lstStyle/>
            <a:p>
              <a:endParaRPr lang="nl-BE"/>
            </a:p>
          </p:txBody>
        </p:sp>
      </p:grpSp>
      <p:grpSp>
        <p:nvGrpSpPr>
          <p:cNvPr id="82" name="Group 82"/>
          <p:cNvGrpSpPr/>
          <p:nvPr/>
        </p:nvGrpSpPr>
        <p:grpSpPr>
          <a:xfrm rot="5400000">
            <a:off x="9813898" y="1565159"/>
            <a:ext cx="201257" cy="201257"/>
            <a:chOff x="0" y="0"/>
            <a:chExt cx="236032" cy="236032"/>
          </a:xfrm>
        </p:grpSpPr>
        <p:sp>
          <p:nvSpPr>
            <p:cNvPr id="83" name="Freeform 83"/>
            <p:cNvSpPr/>
            <p:nvPr/>
          </p:nvSpPr>
          <p:spPr>
            <a:xfrm>
              <a:off x="0" y="0"/>
              <a:ext cx="235966" cy="235966"/>
            </a:xfrm>
            <a:custGeom>
              <a:avLst/>
              <a:gdLst/>
              <a:ahLst/>
              <a:cxnLst/>
              <a:rect l="l" t="t" r="r" b="b"/>
              <a:pathLst>
                <a:path w="235966" h="235966">
                  <a:moveTo>
                    <a:pt x="0" y="39243"/>
                  </a:moveTo>
                  <a:lnTo>
                    <a:pt x="117983" y="39243"/>
                  </a:lnTo>
                  <a:lnTo>
                    <a:pt x="117983" y="0"/>
                  </a:lnTo>
                  <a:lnTo>
                    <a:pt x="235966" y="117983"/>
                  </a:lnTo>
                  <a:lnTo>
                    <a:pt x="117983" y="235966"/>
                  </a:lnTo>
                  <a:lnTo>
                    <a:pt x="117983" y="196723"/>
                  </a:lnTo>
                  <a:lnTo>
                    <a:pt x="0" y="196723"/>
                  </a:lnTo>
                  <a:close/>
                </a:path>
              </a:pathLst>
            </a:custGeom>
            <a:solidFill>
              <a:srgbClr val="B0BCDE"/>
            </a:solidFill>
          </p:spPr>
          <p:txBody>
            <a:bodyPr/>
            <a:lstStyle/>
            <a:p>
              <a:endParaRPr lang="nl-BE"/>
            </a:p>
          </p:txBody>
        </p:sp>
      </p:grpSp>
      <p:sp>
        <p:nvSpPr>
          <p:cNvPr id="84" name="TextBox 84"/>
          <p:cNvSpPr txBox="1"/>
          <p:nvPr/>
        </p:nvSpPr>
        <p:spPr>
          <a:xfrm>
            <a:off x="7893902" y="786649"/>
            <a:ext cx="4074839" cy="497840"/>
          </a:xfrm>
          <a:prstGeom prst="rect">
            <a:avLst/>
          </a:prstGeom>
        </p:spPr>
        <p:txBody>
          <a:bodyPr lIns="0" tIns="0" rIns="0" bIns="0" rtlCol="0" anchor="t">
            <a:spAutoFit/>
          </a:bodyPr>
          <a:lstStyle/>
          <a:p>
            <a:pPr algn="ctr">
              <a:lnSpc>
                <a:spcPts val="4060"/>
              </a:lnSpc>
              <a:spcBef>
                <a:spcPct val="0"/>
              </a:spcBef>
            </a:pPr>
            <a:r>
              <a:rPr lang="en-US" sz="2900">
                <a:solidFill>
                  <a:srgbClr val="000000"/>
                </a:solidFill>
                <a:latin typeface="TT Rounds Condensed"/>
              </a:rPr>
              <a:t>Digitization and upload</a:t>
            </a:r>
          </a:p>
        </p:txBody>
      </p:sp>
      <p:grpSp>
        <p:nvGrpSpPr>
          <p:cNvPr id="85" name="Group 85"/>
          <p:cNvGrpSpPr/>
          <p:nvPr/>
        </p:nvGrpSpPr>
        <p:grpSpPr>
          <a:xfrm>
            <a:off x="2565662" y="5908149"/>
            <a:ext cx="4065313" cy="1030616"/>
            <a:chOff x="0" y="0"/>
            <a:chExt cx="5420418" cy="1374154"/>
          </a:xfrm>
        </p:grpSpPr>
        <p:sp>
          <p:nvSpPr>
            <p:cNvPr id="86" name="Freeform 86"/>
            <p:cNvSpPr/>
            <p:nvPr/>
          </p:nvSpPr>
          <p:spPr>
            <a:xfrm>
              <a:off x="12700" y="12700"/>
              <a:ext cx="5395087" cy="1348740"/>
            </a:xfrm>
            <a:custGeom>
              <a:avLst/>
              <a:gdLst/>
              <a:ahLst/>
              <a:cxnLst/>
              <a:rect l="l" t="t" r="r" b="b"/>
              <a:pathLst>
                <a:path w="5395087" h="1348740">
                  <a:moveTo>
                    <a:pt x="0" y="134874"/>
                  </a:moveTo>
                  <a:cubicBezTo>
                    <a:pt x="0" y="60325"/>
                    <a:pt x="61214" y="0"/>
                    <a:pt x="136779" y="0"/>
                  </a:cubicBezTo>
                  <a:lnTo>
                    <a:pt x="5258308" y="0"/>
                  </a:lnTo>
                  <a:cubicBezTo>
                    <a:pt x="5333873" y="0"/>
                    <a:pt x="5395087" y="60325"/>
                    <a:pt x="5395087" y="134874"/>
                  </a:cubicBezTo>
                  <a:lnTo>
                    <a:pt x="5395087" y="1213866"/>
                  </a:lnTo>
                  <a:cubicBezTo>
                    <a:pt x="5395087" y="1288415"/>
                    <a:pt x="5333873" y="1348740"/>
                    <a:pt x="5258308" y="1348740"/>
                  </a:cubicBezTo>
                  <a:lnTo>
                    <a:pt x="136779" y="1348740"/>
                  </a:lnTo>
                  <a:cubicBezTo>
                    <a:pt x="61214" y="1348740"/>
                    <a:pt x="0" y="1288415"/>
                    <a:pt x="0" y="1213866"/>
                  </a:cubicBezTo>
                  <a:close/>
                </a:path>
              </a:pathLst>
            </a:custGeom>
            <a:solidFill>
              <a:srgbClr val="FFFFFF">
                <a:alpha val="89804"/>
              </a:srgbClr>
            </a:solidFill>
          </p:spPr>
          <p:txBody>
            <a:bodyPr/>
            <a:lstStyle/>
            <a:p>
              <a:endParaRPr lang="nl-BE"/>
            </a:p>
          </p:txBody>
        </p:sp>
        <p:sp>
          <p:nvSpPr>
            <p:cNvPr id="87" name="Freeform 87"/>
            <p:cNvSpPr/>
            <p:nvPr/>
          </p:nvSpPr>
          <p:spPr>
            <a:xfrm>
              <a:off x="0" y="0"/>
              <a:ext cx="5420487" cy="1374140"/>
            </a:xfrm>
            <a:custGeom>
              <a:avLst/>
              <a:gdLst/>
              <a:ahLst/>
              <a:cxnLst/>
              <a:rect l="l" t="t" r="r" b="b"/>
              <a:pathLst>
                <a:path w="5420487" h="1374140">
                  <a:moveTo>
                    <a:pt x="0" y="147574"/>
                  </a:moveTo>
                  <a:cubicBezTo>
                    <a:pt x="0" y="65913"/>
                    <a:pt x="67056" y="0"/>
                    <a:pt x="149479" y="0"/>
                  </a:cubicBezTo>
                  <a:lnTo>
                    <a:pt x="5271008" y="0"/>
                  </a:lnTo>
                  <a:lnTo>
                    <a:pt x="5271008" y="12700"/>
                  </a:lnTo>
                  <a:lnTo>
                    <a:pt x="5271008" y="0"/>
                  </a:lnTo>
                  <a:cubicBezTo>
                    <a:pt x="5353431" y="0"/>
                    <a:pt x="5420487" y="65913"/>
                    <a:pt x="5420487" y="147574"/>
                  </a:cubicBezTo>
                  <a:lnTo>
                    <a:pt x="5407787" y="147574"/>
                  </a:lnTo>
                  <a:lnTo>
                    <a:pt x="5420487" y="147574"/>
                  </a:lnTo>
                  <a:lnTo>
                    <a:pt x="5420487" y="1226566"/>
                  </a:lnTo>
                  <a:lnTo>
                    <a:pt x="5407787" y="1226566"/>
                  </a:lnTo>
                  <a:lnTo>
                    <a:pt x="5420487" y="1226566"/>
                  </a:lnTo>
                  <a:cubicBezTo>
                    <a:pt x="5420487" y="1308227"/>
                    <a:pt x="5353431" y="1374140"/>
                    <a:pt x="5271008" y="1374140"/>
                  </a:cubicBezTo>
                  <a:lnTo>
                    <a:pt x="5271008" y="1361440"/>
                  </a:lnTo>
                  <a:lnTo>
                    <a:pt x="5271008" y="1374140"/>
                  </a:lnTo>
                  <a:lnTo>
                    <a:pt x="149479" y="1374140"/>
                  </a:lnTo>
                  <a:lnTo>
                    <a:pt x="149479" y="1361440"/>
                  </a:lnTo>
                  <a:lnTo>
                    <a:pt x="149479" y="1374140"/>
                  </a:lnTo>
                  <a:cubicBezTo>
                    <a:pt x="67056" y="1374140"/>
                    <a:pt x="0" y="1308227"/>
                    <a:pt x="0" y="1226566"/>
                  </a:cubicBezTo>
                  <a:lnTo>
                    <a:pt x="0" y="147574"/>
                  </a:lnTo>
                  <a:lnTo>
                    <a:pt x="12700" y="147574"/>
                  </a:lnTo>
                  <a:lnTo>
                    <a:pt x="0" y="147574"/>
                  </a:lnTo>
                  <a:moveTo>
                    <a:pt x="25400" y="147574"/>
                  </a:moveTo>
                  <a:lnTo>
                    <a:pt x="25400" y="1226566"/>
                  </a:lnTo>
                  <a:lnTo>
                    <a:pt x="12700" y="1226566"/>
                  </a:lnTo>
                  <a:lnTo>
                    <a:pt x="25400" y="1226566"/>
                  </a:lnTo>
                  <a:cubicBezTo>
                    <a:pt x="25400" y="1293876"/>
                    <a:pt x="80772" y="1348740"/>
                    <a:pt x="149479" y="1348740"/>
                  </a:cubicBezTo>
                  <a:lnTo>
                    <a:pt x="5271008" y="1348740"/>
                  </a:lnTo>
                  <a:cubicBezTo>
                    <a:pt x="5339715" y="1348740"/>
                    <a:pt x="5395087" y="1293876"/>
                    <a:pt x="5395087" y="1226566"/>
                  </a:cubicBezTo>
                  <a:lnTo>
                    <a:pt x="5395087" y="147574"/>
                  </a:lnTo>
                  <a:cubicBezTo>
                    <a:pt x="5395087" y="80264"/>
                    <a:pt x="5339715" y="25400"/>
                    <a:pt x="5271008" y="25400"/>
                  </a:cubicBezTo>
                  <a:lnTo>
                    <a:pt x="149479" y="25400"/>
                  </a:lnTo>
                  <a:lnTo>
                    <a:pt x="149479" y="12700"/>
                  </a:lnTo>
                  <a:lnTo>
                    <a:pt x="149479" y="25400"/>
                  </a:lnTo>
                  <a:cubicBezTo>
                    <a:pt x="80772" y="25400"/>
                    <a:pt x="25400" y="80264"/>
                    <a:pt x="25400" y="147574"/>
                  </a:cubicBezTo>
                  <a:close/>
                </a:path>
              </a:pathLst>
            </a:custGeom>
            <a:solidFill>
              <a:srgbClr val="4472C4">
                <a:alpha val="89804"/>
              </a:srgbClr>
            </a:solidFill>
          </p:spPr>
          <p:txBody>
            <a:bodyPr/>
            <a:lstStyle/>
            <a:p>
              <a:endParaRPr lang="nl-BE"/>
            </a:p>
          </p:txBody>
        </p:sp>
      </p:grpSp>
      <p:sp>
        <p:nvSpPr>
          <p:cNvPr id="88" name="TextBox 88"/>
          <p:cNvSpPr txBox="1"/>
          <p:nvPr/>
        </p:nvSpPr>
        <p:spPr>
          <a:xfrm>
            <a:off x="2525178" y="6224384"/>
            <a:ext cx="3955257" cy="426720"/>
          </a:xfrm>
          <a:prstGeom prst="rect">
            <a:avLst/>
          </a:prstGeom>
        </p:spPr>
        <p:txBody>
          <a:bodyPr lIns="0" tIns="0" rIns="0" bIns="0" rtlCol="0" anchor="t">
            <a:spAutoFit/>
          </a:bodyPr>
          <a:lstStyle/>
          <a:p>
            <a:pPr algn="ctr">
              <a:lnSpc>
                <a:spcPts val="3240"/>
              </a:lnSpc>
            </a:pPr>
            <a:r>
              <a:rPr lang="en-US" sz="3000" spc="28">
                <a:solidFill>
                  <a:srgbClr val="000000"/>
                </a:solidFill>
                <a:latin typeface="TT Rounds Condensed"/>
              </a:rPr>
              <a:t>Follow-up</a:t>
            </a:r>
          </a:p>
        </p:txBody>
      </p:sp>
      <p:grpSp>
        <p:nvGrpSpPr>
          <p:cNvPr id="89" name="Group 89"/>
          <p:cNvGrpSpPr/>
          <p:nvPr/>
        </p:nvGrpSpPr>
        <p:grpSpPr>
          <a:xfrm rot="-5400000">
            <a:off x="4505953" y="5643425"/>
            <a:ext cx="167499" cy="167499"/>
            <a:chOff x="0" y="0"/>
            <a:chExt cx="236032" cy="236032"/>
          </a:xfrm>
        </p:grpSpPr>
        <p:sp>
          <p:nvSpPr>
            <p:cNvPr id="90" name="Freeform 90"/>
            <p:cNvSpPr/>
            <p:nvPr/>
          </p:nvSpPr>
          <p:spPr>
            <a:xfrm>
              <a:off x="0" y="0"/>
              <a:ext cx="235966" cy="235966"/>
            </a:xfrm>
            <a:custGeom>
              <a:avLst/>
              <a:gdLst/>
              <a:ahLst/>
              <a:cxnLst/>
              <a:rect l="l" t="t" r="r" b="b"/>
              <a:pathLst>
                <a:path w="235966" h="235966">
                  <a:moveTo>
                    <a:pt x="0" y="39243"/>
                  </a:moveTo>
                  <a:lnTo>
                    <a:pt x="117983" y="39243"/>
                  </a:lnTo>
                  <a:lnTo>
                    <a:pt x="117983" y="0"/>
                  </a:lnTo>
                  <a:lnTo>
                    <a:pt x="235966" y="117983"/>
                  </a:lnTo>
                  <a:lnTo>
                    <a:pt x="117983" y="235966"/>
                  </a:lnTo>
                  <a:lnTo>
                    <a:pt x="117983" y="196723"/>
                  </a:lnTo>
                  <a:lnTo>
                    <a:pt x="0" y="196723"/>
                  </a:lnTo>
                  <a:close/>
                </a:path>
              </a:pathLst>
            </a:custGeom>
            <a:solidFill>
              <a:srgbClr val="4472C4"/>
            </a:solidFill>
          </p:spPr>
          <p:txBody>
            <a:bodyPr/>
            <a:lstStyle/>
            <a:p>
              <a:endParaRPr lang="nl-BE"/>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1207</Words>
  <Application>Microsoft Office PowerPoint</Application>
  <PresentationFormat>Custom</PresentationFormat>
  <Paragraphs>172</Paragraphs>
  <Slides>19</Slides>
  <Notes>14</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 05 30 CS BELSPO</dc:title>
  <dc:creator>Gielis Gert</dc:creator>
  <cp:lastModifiedBy>Gielis Gert</cp:lastModifiedBy>
  <cp:revision>2</cp:revision>
  <dcterms:created xsi:type="dcterms:W3CDTF">2006-08-16T00:00:00Z</dcterms:created>
  <dcterms:modified xsi:type="dcterms:W3CDTF">2024-06-18T13:13:17Z</dcterms:modified>
  <dc:identifier>DAGGbNQ_GTg</dc:identifier>
</cp:coreProperties>
</file>