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63" r:id="rId4"/>
    <p:sldId id="257" r:id="rId5"/>
    <p:sldId id="265" r:id="rId6"/>
    <p:sldId id="266" r:id="rId7"/>
    <p:sldId id="276" r:id="rId8"/>
    <p:sldId id="271" r:id="rId9"/>
    <p:sldId id="277" r:id="rId10"/>
    <p:sldId id="267" r:id="rId11"/>
    <p:sldId id="269" r:id="rId12"/>
    <p:sldId id="270" r:id="rId13"/>
    <p:sldId id="268" r:id="rId14"/>
    <p:sldId id="273" r:id="rId15"/>
  </p:sldIdLst>
  <p:sldSz cx="12192000" cy="6858000"/>
  <p:notesSz cx="6797675" cy="9926638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8" autoAdjust="0"/>
    <p:restoredTop sz="95380" autoAdjust="0"/>
  </p:normalViewPr>
  <p:slideViewPr>
    <p:cSldViewPr snapToGrid="0">
      <p:cViewPr varScale="1">
        <p:scale>
          <a:sx n="86" d="100"/>
          <a:sy n="86" d="100"/>
        </p:scale>
        <p:origin x="112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2B500-8B68-48EB-B26D-57C906AD8224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AE907-CEE2-47E7-BD06-EFC8881DE92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0500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AE907-CEE2-47E7-BD06-EFC8881DE921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2452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41D9-15F8-49C5-B047-964F446F5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CB72C-B263-4CE3-AE19-979AC2EDB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D5BCF-8253-4F2E-B783-5CFAC316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32CD-E195-4F35-B7D0-3E02F4DE590B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B3729-FB7C-4CF5-9755-6A50D2088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1EA8F-8B2E-44B5-9EFF-F761B70B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FC1D-6560-41FF-B32F-8259949D2A5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4730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95FD-A6C0-4BD8-8939-96182371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AB1DD-C2AA-470F-8F0F-C556FD95A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A636F-0FED-4C93-97E6-4DA70265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32CD-E195-4F35-B7D0-3E02F4DE590B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F96A5-4B7E-4DAF-8C7C-63A42B91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CB03E-8073-4C6B-A075-BCE7ADDE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FC1D-6560-41FF-B32F-8259949D2A5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0949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48BD3E-346E-46DE-85B1-79DEF57F5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1222E-C7A1-4511-9242-4BE4AE4BB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04148-5C8F-410D-ABC5-B32BD165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32CD-E195-4F35-B7D0-3E02F4DE590B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049D4-7844-450B-AF64-F816AE0A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A4548-9D57-47B4-9597-F7911A6C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FC1D-6560-41FF-B32F-8259949D2A5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119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B013-3E3B-4A73-B4E5-6D90D503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5A3E-92E7-4979-AEF9-146968E3E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92E2E-AAFB-4828-A4BD-41872781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32CD-E195-4F35-B7D0-3E02F4DE590B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0D6D-4A03-4F20-8F26-7E6D2A5D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08B70-B730-46D0-BE56-B81DE74F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FC1D-6560-41FF-B32F-8259949D2A5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493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CC6A-DB78-418A-B3E1-723494C3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A2A92-1B81-457A-B67E-E8E0F8E12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26DBC-60C6-400F-9B6C-75C02F0B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32CD-E195-4F35-B7D0-3E02F4DE590B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8A4DF-0D27-463F-B351-57D1F9DB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FB1FA-8063-4B02-8A49-8191E9A4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FC1D-6560-41FF-B32F-8259949D2A5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4009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E2C9F-C6FF-4FF2-9912-300F2268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317F8-B1EE-4DA6-A40F-5D4A6AB91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EFD91-E7C1-456D-B038-FA94272AC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F7FD3-C07D-4355-BE7C-9412AE90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32CD-E195-4F35-B7D0-3E02F4DE590B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EE8B8-A359-49F6-87C7-6BA29FD6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15A68-9AF6-4D81-81CD-CF52755F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FC1D-6560-41FF-B32F-8259949D2A5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622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7EF7-BCFB-48AD-AD94-3B6F5C8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AF31F-EEF5-47BA-ACB5-914ED2394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37E17-0830-409C-8DC3-D2E02EF8D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0046F-B476-402B-9693-A60EB2274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AA315-3EF4-4B19-9DE7-D43DFA8DB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A205C-60F9-4B57-AF9A-5851BE06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32CD-E195-4F35-B7D0-3E02F4DE590B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9885D-5250-4983-9AAB-2F9CC26F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38DC94-9F85-494B-B6E2-0DFEEA88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FC1D-6560-41FF-B32F-8259949D2A5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1267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536C-B822-4FEB-81E9-622F361E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EA195-9BDB-43CB-AD0B-5425AD2C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32CD-E195-4F35-B7D0-3E02F4DE590B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FA0E1-BB30-4A77-AFEA-20468B89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B2909-0B3A-482B-BF40-2F201E65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FC1D-6560-41FF-B32F-8259949D2A5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780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575D2-6A27-4BE6-8D3E-C0EDCDEA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32CD-E195-4F35-B7D0-3E02F4DE590B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94297-47EB-4497-8F0B-65874C3D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99DD9-969E-4D73-A994-5A528667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FC1D-6560-41FF-B32F-8259949D2A5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5692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06C5-A705-44E6-8E16-E6F0F1C7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6CC0F-D319-4F7C-AF9F-324BFF094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ADF41-FD8F-41B7-A9D6-A148BB550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A682A-22F7-4DB6-A5BE-A3148AB59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32CD-E195-4F35-B7D0-3E02F4DE590B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9C610-0ACF-4392-8DCE-CE4744AD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32045-B3B9-41E2-8199-0E27E756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FC1D-6560-41FF-B32F-8259949D2A5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2863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8529-1C62-49E2-81D6-EE3D9C93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A5A6D-9901-4518-B33F-64AC0B915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13BB3-4E4B-4B16-9A53-9DC01C50D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D313E-505A-4645-9C63-642C5114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32CD-E195-4F35-B7D0-3E02F4DE590B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2763-52BA-4B45-BADB-F0175BDB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7822D-6CC5-43BA-B2DA-3BD469AF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FC1D-6560-41FF-B32F-8259949D2A5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030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875BCB-1306-4C22-A70F-2FA8F0A6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0AC62-C3FD-40D8-8C49-1C279EB39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A2600-A695-465A-8F24-DA31EC0C2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32CD-E195-4F35-B7D0-3E02F4DE590B}" type="datetimeFigureOut">
              <a:rPr lang="en-BE" smtClean="0"/>
              <a:t>30/05/2024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622CD-71B2-44DF-A66D-ECF4F4A82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D5DC9-09E0-465C-9E3E-C8FB4E53C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5FC1D-6560-41FF-B32F-8259949D2A5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5953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africamuseum.be/en/get_involved/citizen_science/CRESC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oedat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91BE-4A3A-3771-8AF8-7C50533E601B}"/>
              </a:ext>
            </a:extLst>
          </p:cNvPr>
          <p:cNvSpPr txBox="1">
            <a:spLocks/>
          </p:cNvSpPr>
          <p:nvPr/>
        </p:nvSpPr>
        <p:spPr>
          <a:xfrm>
            <a:off x="245327" y="1941362"/>
            <a:ext cx="6066263" cy="2419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>
                <a:latin typeface="+mn-lt"/>
                <a:ea typeface="+mn-ea"/>
                <a:cs typeface="+mn-cs"/>
              </a:rPr>
              <a:t>Engaging the public in the study and conservation of biological collections</a:t>
            </a:r>
          </a:p>
          <a:p>
            <a:pPr>
              <a:spcAft>
                <a:spcPts val="600"/>
              </a:spcAft>
            </a:pPr>
            <a:r>
              <a:rPr lang="en-US" sz="2000" b="1" i="1">
                <a:latin typeface="+mn-lt"/>
                <a:ea typeface="+mn-ea"/>
                <a:cs typeface="+mn-cs"/>
              </a:rPr>
              <a:t>Larissa Smirnova (RMCA)</a:t>
            </a:r>
            <a:endParaRPr lang="en-US" sz="2000" i="1" dirty="0">
              <a:latin typeface="+mn-lt"/>
              <a:ea typeface="+mn-ea"/>
              <a:cs typeface="+mn-cs"/>
            </a:endParaRPr>
          </a:p>
        </p:txBody>
      </p:sp>
      <p:sp>
        <p:nvSpPr>
          <p:cNvPr id="1031" name="Oval 1030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81A074-CB88-862D-F76D-24F71F2C7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-1626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hape 212" descr="Afbeeldingsresultaat voor tervuren fish  collection">
            <a:extLst>
              <a:ext uri="{FF2B5EF4-FFF2-40B4-BE49-F238E27FC236}">
                <a16:creationId xmlns:a16="http://schemas.microsoft.com/office/drawing/2014/main" id="{7DCB0BD0-6D72-F7E9-5FF1-63D85C981430}"/>
              </a:ext>
            </a:extLst>
          </p:cNvPr>
          <p:cNvPicPr preferRelativeResize="0"/>
          <p:nvPr/>
        </p:nvPicPr>
        <p:blipFill rotWithShape="1">
          <a:blip r:embed="rId3"/>
          <a:srcRect l="18200" r="6800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</p:spPr>
      </p:pic>
      <p:pic>
        <p:nvPicPr>
          <p:cNvPr id="12" name="Shape 218" descr="banner08.jpg">
            <a:extLst>
              <a:ext uri="{FF2B5EF4-FFF2-40B4-BE49-F238E27FC236}">
                <a16:creationId xmlns:a16="http://schemas.microsoft.com/office/drawing/2014/main" id="{FF94307F-EC2D-7A18-83FE-C17E1D639CDC}"/>
              </a:ext>
            </a:extLst>
          </p:cNvPr>
          <p:cNvPicPr preferRelativeResize="0"/>
          <p:nvPr/>
        </p:nvPicPr>
        <p:blipFill rotWithShape="1">
          <a:blip r:embed="rId4"/>
          <a:srcRect l="31813" r="30622" b="-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hape 214" descr="banner14.jpg">
            <a:extLst>
              <a:ext uri="{FF2B5EF4-FFF2-40B4-BE49-F238E27FC236}">
                <a16:creationId xmlns:a16="http://schemas.microsoft.com/office/drawing/2014/main" id="{AC6F56F3-4C7F-5DCD-9362-7FABEC835F8D}"/>
              </a:ext>
            </a:extLst>
          </p:cNvPr>
          <p:cNvPicPr preferRelativeResize="0"/>
          <p:nvPr/>
        </p:nvPicPr>
        <p:blipFill rotWithShape="1">
          <a:blip r:embed="rId5"/>
          <a:srcRect l="20411" r="20009" b="-1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</p:spPr>
      </p:pic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hape 215" descr="Afbeeldingsresultaat voor RMCA congo river expedition">
            <a:extLst>
              <a:ext uri="{FF2B5EF4-FFF2-40B4-BE49-F238E27FC236}">
                <a16:creationId xmlns:a16="http://schemas.microsoft.com/office/drawing/2014/main" id="{F936F1C9-757A-0DD2-35A6-C21ED4A0DFB5}"/>
              </a:ext>
            </a:extLst>
          </p:cNvPr>
          <p:cNvPicPr preferRelativeResize="0"/>
          <p:nvPr/>
        </p:nvPicPr>
        <p:blipFill rotWithShape="1">
          <a:blip r:embed="rId6"/>
          <a:srcRect l="12554" r="-2" b="-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88B9F-255C-0B07-6166-5C3F8042C9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505"/>
          <a:stretch/>
        </p:blipFill>
        <p:spPr>
          <a:xfrm>
            <a:off x="10494335" y="112578"/>
            <a:ext cx="1530258" cy="6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6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E6D8-23C4-2A76-1122-37A36612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921823"/>
            <a:ext cx="4937937" cy="1147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we reached the target group</a:t>
            </a:r>
          </a:p>
        </p:txBody>
      </p:sp>
      <p:sp>
        <p:nvSpPr>
          <p:cNvPr id="4" name="Google Shape;93;g2a59b37de30_0_31">
            <a:extLst>
              <a:ext uri="{FF2B5EF4-FFF2-40B4-BE49-F238E27FC236}">
                <a16:creationId xmlns:a16="http://schemas.microsoft.com/office/drawing/2014/main" id="{34F2EEF4-1AC0-A0E7-F46D-E1D858DAEDC3}"/>
              </a:ext>
            </a:extLst>
          </p:cNvPr>
          <p:cNvSpPr txBox="1"/>
          <p:nvPr/>
        </p:nvSpPr>
        <p:spPr>
          <a:xfrm>
            <a:off x="4128370" y="4364331"/>
            <a:ext cx="4937936" cy="50835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Nunito"/>
              </a:rPr>
              <a:t>Communcation online and on-site</a:t>
            </a:r>
            <a:endParaRPr lang="en-US" sz="2000" b="1" u="none" strike="noStrike" kern="1200" cap="none">
              <a:solidFill>
                <a:schemeClr val="tx1"/>
              </a:solidFill>
              <a:latin typeface="+mn-lt"/>
              <a:ea typeface="+mn-ea"/>
              <a:cs typeface="+mn-cs"/>
              <a:sym typeface="Nunito"/>
            </a:endParaRP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093D811-A048-EF8D-A795-52668B182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603"/>
          <a:stretch/>
        </p:blipFill>
        <p:spPr bwMode="auto"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D4E4809F-7506-3ADA-CAD3-390CC1D64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r="2" b="2"/>
          <a:stretch/>
        </p:blipFill>
        <p:spPr bwMode="auto"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Oval 206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Oval 2066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4E94B755-B3FD-21EE-AD99-3E7281647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9" t="6745" r="739" b="51120"/>
          <a:stretch/>
        </p:blipFill>
        <p:spPr bwMode="auto"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AD55AA3-266F-9BBF-F71A-97570FA40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16141" b="3"/>
          <a:stretch/>
        </p:blipFill>
        <p:spPr bwMode="auto"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2003DAB7-8520-8DC3-DE74-1225E6802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7" r="1" b="21907"/>
          <a:stretch/>
        </p:blipFill>
        <p:spPr bwMode="auto"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E9DE53-B803-22AE-BBDE-3C6D80BC7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t="2940" r="32610" b="-2943"/>
          <a:stretch/>
        </p:blipFill>
        <p:spPr bwMode="auto"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5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2EBFA-DD9F-2231-93BD-0741F8D5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nl-BE" sz="3400" dirty="0" err="1"/>
              <a:t>Social</a:t>
            </a:r>
            <a:r>
              <a:rPr lang="nl-BE" sz="3400" dirty="0"/>
              <a:t> impact</a:t>
            </a:r>
            <a:endParaRPr lang="en-BE" sz="3400" dirty="0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EF9D1-EA3B-86A3-B5E4-088EC7E2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rtl="0"/>
            <a:r>
              <a:rPr lang="en-US" sz="1500" dirty="0">
                <a:effectLst/>
              </a:rPr>
              <a:t>26 citizen scientists (14 on site)​ </a:t>
            </a:r>
          </a:p>
          <a:p>
            <a:pPr rtl="0"/>
            <a:r>
              <a:rPr lang="en-US" sz="1500" dirty="0">
                <a:effectLst/>
              </a:rPr>
              <a:t>50% women​ </a:t>
            </a:r>
          </a:p>
          <a:p>
            <a:pPr rtl="0"/>
            <a:r>
              <a:rPr lang="en-US" sz="1500" dirty="0">
                <a:effectLst/>
              </a:rPr>
              <a:t>43% had a migrant background </a:t>
            </a:r>
          </a:p>
          <a:p>
            <a:pPr rtl="0"/>
            <a:r>
              <a:rPr lang="en-US" sz="1500" dirty="0">
                <a:effectLst/>
              </a:rPr>
              <a:t>171 event participants </a:t>
            </a:r>
          </a:p>
          <a:p>
            <a:pPr rtl="0"/>
            <a:r>
              <a:rPr lang="en-US" sz="1500" dirty="0">
                <a:effectLst/>
              </a:rPr>
              <a:t>56,000 on social media </a:t>
            </a:r>
          </a:p>
          <a:p>
            <a:pPr marL="0" indent="0" rtl="0">
              <a:buNone/>
            </a:pPr>
            <a:endParaRPr lang="en-US" sz="1500" dirty="0">
              <a:effectLst/>
            </a:endParaRPr>
          </a:p>
          <a:p>
            <a:pPr marL="0" indent="0" rtl="0">
              <a:buNone/>
            </a:pPr>
            <a:r>
              <a:rPr lang="en-US" sz="1500" dirty="0">
                <a:effectLst/>
              </a:rPr>
              <a:t>On site​:</a:t>
            </a:r>
          </a:p>
          <a:p>
            <a:pPr rtl="0"/>
            <a:r>
              <a:rPr lang="en-US" sz="1500" dirty="0">
                <a:effectLst/>
              </a:rPr>
              <a:t>90% more confidence in the </a:t>
            </a:r>
            <a:r>
              <a:rPr lang="en-US" sz="1500" dirty="0" err="1">
                <a:effectLst/>
              </a:rPr>
              <a:t>AfricaMuseum</a:t>
            </a:r>
            <a:r>
              <a:rPr lang="en-US" sz="1500" dirty="0">
                <a:effectLst/>
              </a:rPr>
              <a:t>​ </a:t>
            </a:r>
          </a:p>
          <a:p>
            <a:pPr rtl="0"/>
            <a:r>
              <a:rPr lang="en-US" sz="1500" dirty="0">
                <a:effectLst/>
              </a:rPr>
              <a:t>64% would register for nature conservation training </a:t>
            </a:r>
          </a:p>
          <a:p>
            <a:pPr rtl="0"/>
            <a:r>
              <a:rPr lang="en-US" sz="1500" dirty="0">
                <a:effectLst/>
              </a:rPr>
              <a:t>73% more skills in scientific research</a:t>
            </a:r>
          </a:p>
          <a:p>
            <a:endParaRPr lang="en-BE" sz="1500" dirty="0"/>
          </a:p>
        </p:txBody>
      </p:sp>
      <p:pic>
        <p:nvPicPr>
          <p:cNvPr id="5122" name="Picture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361AD19D-EC92-59B5-554B-3CFDF379F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2438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4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BED32-00CA-93BA-5DAF-64F0261D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nl-BE" sz="3700"/>
              <a:t>Scientific and economic impact</a:t>
            </a:r>
            <a:endParaRPr lang="en-BE" sz="3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4A241-56DA-EA13-C885-287AD53A1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3 published datasets​</a:t>
            </a:r>
          </a:p>
          <a:p>
            <a:r>
              <a:rPr lang="en-US" sz="2000"/>
              <a:t>Contribution to SmartWoodID, the first reference database of wood samples for AI training</a:t>
            </a:r>
          </a:p>
          <a:p>
            <a:r>
              <a:rPr lang="en-US" sz="2000"/>
              <a:t>New methods for wood samples and for the digitization of glass slides</a:t>
            </a:r>
            <a:endParaRPr lang="en-BE" sz="2000"/>
          </a:p>
          <a:p>
            <a:r>
              <a:rPr lang="en-US" sz="2000"/>
              <a:t>Minimum cost savings: €26,800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01BDF-90E6-034E-97B0-993BCEC11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725421"/>
            <a:ext cx="4397433" cy="223169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12E645-45AA-916B-284E-C5CBF62A7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347" y="3707894"/>
            <a:ext cx="3717721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8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70A01F8-1FA1-2FA2-F2EB-8F6D5D2E8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546" y="2481444"/>
            <a:ext cx="1670835" cy="34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0A6ABC3-BF55-588F-C57E-A1667939D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5444" y="2392355"/>
            <a:ext cx="1731358" cy="28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D6882FC-CF97-1387-29CC-86E1498C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0656" y="125176"/>
            <a:ext cx="3371441" cy="252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57F8448-116D-556D-DA05-2B8C60B4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8037" y="4378303"/>
            <a:ext cx="1731429" cy="23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450D563C-D9A7-C5E4-C493-DA63DC28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2096" y="122858"/>
            <a:ext cx="3772791" cy="24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6C62386-D447-4C98-5D29-A044FBC7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9997" y="4204243"/>
            <a:ext cx="3313262" cy="24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425ABED-411D-425E-66BD-AA8FA7476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9" y="4204243"/>
            <a:ext cx="3313262" cy="24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15595C0B-58BC-4995-E0AB-2E395514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23" y="4196073"/>
            <a:ext cx="3324157" cy="24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8F7E294C-1F90-6BAE-8853-3CA40FC4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8" y="112165"/>
            <a:ext cx="3446891" cy="25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ED12CFDE-832C-78EB-7DAC-584E410D2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4886" y="122642"/>
            <a:ext cx="1212682" cy="249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817837-44C0-8875-355D-59CA2DDAF8DA}"/>
              </a:ext>
            </a:extLst>
          </p:cNvPr>
          <p:cNvSpPr txBox="1"/>
          <p:nvPr/>
        </p:nvSpPr>
        <p:spPr>
          <a:xfrm>
            <a:off x="2319453" y="3249793"/>
            <a:ext cx="7738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Some atmospheric photos: happy faces – the best reward!</a:t>
            </a:r>
            <a:endParaRPr lang="en-BE" sz="2400" dirty="0"/>
          </a:p>
        </p:txBody>
      </p:sp>
    </p:spTree>
    <p:extLst>
      <p:ext uri="{BB962C8B-B14F-4D97-AF65-F5344CB8AC3E}">
        <p14:creationId xmlns:p14="http://schemas.microsoft.com/office/powerpoint/2010/main" val="13651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F2CD0-5E16-AFA3-74A4-4942A3AE6F15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Film, film, film!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B4F7A-A60D-D21E-B3AA-503906ED6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182" y="1621418"/>
            <a:ext cx="5820587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4C12E-8478-3FF2-4F79-4323C8F54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6" r="5087"/>
          <a:stretch/>
        </p:blipFill>
        <p:spPr>
          <a:xfrm>
            <a:off x="2371925" y="965200"/>
            <a:ext cx="1906702" cy="206029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yal Museum for Central Africa with a body of water&#10;&#10;Description automatically generated">
            <a:extLst>
              <a:ext uri="{FF2B5EF4-FFF2-40B4-BE49-F238E27FC236}">
                <a16:creationId xmlns:a16="http://schemas.microsoft.com/office/drawing/2014/main" id="{4E194322-796D-855F-8F33-79B531B7A4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26051" r="-2" b="26321"/>
          <a:stretch/>
        </p:blipFill>
        <p:spPr>
          <a:xfrm>
            <a:off x="6489680" y="1149718"/>
            <a:ext cx="4733982" cy="169126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55607A-F255-823D-BA84-424141FE6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392" y="4429707"/>
            <a:ext cx="3313426" cy="109938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27DBC-0F66-54D3-BC0F-3DE3005DF1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8" t="-17736" r="13468"/>
          <a:stretch/>
        </p:blipFill>
        <p:spPr>
          <a:xfrm>
            <a:off x="6489680" y="4020309"/>
            <a:ext cx="4733982" cy="16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7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4E8BD-9C74-F754-0FC7-EC404A0F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nl-BE" b="1"/>
              <a:t>Citizen science vs volunteering?</a:t>
            </a:r>
            <a:endParaRPr lang="en-BE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3121F-168C-DD56-8620-ABD7A3C4E1E4}"/>
              </a:ext>
            </a:extLst>
          </p:cNvPr>
          <p:cNvSpPr>
            <a:spLocks/>
          </p:cNvSpPr>
          <p:nvPr/>
        </p:nvSpPr>
        <p:spPr>
          <a:xfrm>
            <a:off x="1253427" y="2991944"/>
            <a:ext cx="5050702" cy="32918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defTabSz="7680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Citizen scientists </a:t>
            </a:r>
            <a:r>
              <a:rPr lang="en-US" sz="16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produce, collect or analyze</a:t>
            </a:r>
            <a:r>
              <a:rPr lang="en-US" sz="16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(photos, scans, metadata about collections and archives, observations).​​</a:t>
            </a:r>
          </a:p>
          <a:p>
            <a:pPr marL="285750" indent="-285750" defTabSz="7680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will (sooner or later) be published in </a:t>
            </a:r>
            <a:r>
              <a:rPr lang="en-US" sz="16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access</a:t>
            </a:r>
            <a:r>
              <a:rPr lang="en-US" sz="16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​.</a:t>
            </a:r>
          </a:p>
          <a:p>
            <a:pPr marL="285750" indent="-285750" defTabSz="7680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is used in research. There is a </a:t>
            </a:r>
            <a:r>
              <a:rPr lang="en-US" sz="16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question</a:t>
            </a:r>
            <a:r>
              <a:rPr lang="en-US" sz="16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.​​</a:t>
            </a:r>
          </a:p>
          <a:p>
            <a:pPr marL="285750" indent="-285750" defTabSz="7680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Citizen scientists participate in </a:t>
            </a:r>
            <a:r>
              <a:rPr lang="en-US" sz="16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steps </a:t>
            </a:r>
            <a:r>
              <a:rPr lang="en-US" sz="16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research.</a:t>
            </a:r>
            <a:endParaRPr lang="en-BE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62ADB1-2518-E16B-660B-09B0E7BDA0F8}"/>
              </a:ext>
            </a:extLst>
          </p:cNvPr>
          <p:cNvSpPr txBox="1">
            <a:spLocks/>
          </p:cNvSpPr>
          <p:nvPr/>
        </p:nvSpPr>
        <p:spPr>
          <a:xfrm>
            <a:off x="6494976" y="2991944"/>
            <a:ext cx="4443596" cy="329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24" indent="-192024" defTabSz="768096">
              <a:spcBef>
                <a:spcPts val="840"/>
              </a:spcBef>
            </a:pPr>
            <a:r>
              <a:rPr lang="en-US" sz="16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Volunteers </a:t>
            </a:r>
            <a:r>
              <a:rPr lang="en-US" sz="168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</a:t>
            </a:r>
            <a:r>
              <a:rPr lang="en-US" sz="16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inventory, collection maintenance or conservation tasks not directly related to research.  </a:t>
            </a:r>
          </a:p>
          <a:p>
            <a:pPr marL="192024" indent="-192024" defTabSz="768096">
              <a:spcBef>
                <a:spcPts val="840"/>
              </a:spcBef>
            </a:pPr>
            <a:r>
              <a:rPr lang="en-US" sz="16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​​Volunteers sometimes also produce </a:t>
            </a:r>
            <a:r>
              <a:rPr lang="en-US" sz="168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en-US" sz="16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​​The data </a:t>
            </a:r>
            <a:r>
              <a:rPr lang="en-GB" sz="16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mainly used for internal purposes</a:t>
            </a:r>
            <a:r>
              <a:rPr lang="en-US" sz="16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​​</a:t>
            </a:r>
          </a:p>
          <a:p>
            <a:pPr marL="192024" indent="-192024" defTabSz="768096">
              <a:spcBef>
                <a:spcPts val="840"/>
              </a:spcBef>
            </a:pPr>
            <a:r>
              <a:rPr lang="en-US" sz="16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is not used in research. There is </a:t>
            </a:r>
            <a:r>
              <a:rPr lang="en-US" sz="168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research question</a:t>
            </a:r>
            <a:r>
              <a:rPr lang="en-US" sz="16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BE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D7278-7AAC-2035-D7B4-35D30C2C28F5}"/>
              </a:ext>
            </a:extLst>
          </p:cNvPr>
          <p:cNvSpPr txBox="1"/>
          <p:nvPr/>
        </p:nvSpPr>
        <p:spPr>
          <a:xfrm>
            <a:off x="1676963" y="1926266"/>
            <a:ext cx="8917247" cy="71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096">
              <a:spcAft>
                <a:spcPts val="600"/>
              </a:spcAft>
            </a:pPr>
            <a:r>
              <a:rPr lang="en-US" sz="2016" i="1" kern="100">
                <a:solidFill>
                  <a:srgbClr val="B3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practice of “citizen science” involves members of the public (“citizen scientists”) working with professional scientists to complete a research project.</a:t>
            </a:r>
            <a:endParaRPr lang="en-BE" sz="2400" i="1" kern="1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1DF4D-02D1-218D-4F76-C5B0976755EE}"/>
              </a:ext>
            </a:extLst>
          </p:cNvPr>
          <p:cNvSpPr txBox="1"/>
          <p:nvPr/>
        </p:nvSpPr>
        <p:spPr>
          <a:xfrm>
            <a:off x="1181523" y="5783909"/>
            <a:ext cx="10166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 err="1"/>
              <a:t>Crowdsourcing</a:t>
            </a:r>
            <a:r>
              <a:rPr lang="nl-BE" dirty="0"/>
              <a:t>, </a:t>
            </a:r>
            <a:r>
              <a:rPr lang="nl-BE" dirty="0" err="1"/>
              <a:t>when</a:t>
            </a:r>
            <a:r>
              <a:rPr lang="nl-BE" dirty="0"/>
              <a:t> 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contributors collect data in isolation and submit findings online, with little training or opportunities for direct social interaction with other citizen scientists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9575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B8FEABF-7171-24A3-6477-4617344F6D5A}"/>
              </a:ext>
            </a:extLst>
          </p:cNvPr>
          <p:cNvSpPr txBox="1"/>
          <p:nvPr/>
        </p:nvSpPr>
        <p:spPr>
          <a:xfrm>
            <a:off x="342559" y="195691"/>
            <a:ext cx="1143252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Crowdsourcing projects of </a:t>
            </a:r>
            <a:r>
              <a:rPr lang="en-US" sz="2000" dirty="0" err="1">
                <a:solidFill>
                  <a:srgbClr val="002060"/>
                </a:solidFill>
              </a:rPr>
              <a:t>AfricaMuseum</a:t>
            </a:r>
            <a:r>
              <a:rPr lang="en-US" sz="2000" dirty="0">
                <a:solidFill>
                  <a:srgbClr val="002060"/>
                </a:solidFill>
              </a:rPr>
              <a:t> on </a:t>
            </a:r>
            <a:r>
              <a:rPr lang="en-US" sz="2000" dirty="0" err="1">
                <a:solidFill>
                  <a:srgbClr val="002060"/>
                </a:solidFill>
              </a:rPr>
              <a:t>DoeDat</a:t>
            </a:r>
            <a:r>
              <a:rPr lang="en-US" sz="2000" dirty="0">
                <a:solidFill>
                  <a:srgbClr val="002060"/>
                </a:solidFill>
              </a:rPr>
              <a:t> platform run by Meise Botanic garden (</a:t>
            </a:r>
            <a:r>
              <a:rPr lang="en-BE" sz="2000" dirty="0">
                <a:solidFill>
                  <a:srgbClr val="002060"/>
                </a:solidFill>
                <a:hlinkClick r:id="rId2"/>
              </a:rPr>
              <a:t>www.doedat.be</a:t>
            </a:r>
            <a:r>
              <a:rPr lang="nl-BE" sz="2000" dirty="0">
                <a:solidFill>
                  <a:srgbClr val="002060"/>
                </a:solidFill>
              </a:rPr>
              <a:t>)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Transcription of labels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E20290-283D-B50C-7B8E-CD44411CBE77}"/>
              </a:ext>
            </a:extLst>
          </p:cNvPr>
          <p:cNvGrpSpPr/>
          <p:nvPr/>
        </p:nvGrpSpPr>
        <p:grpSpPr>
          <a:xfrm>
            <a:off x="590694" y="4511805"/>
            <a:ext cx="4508926" cy="2218997"/>
            <a:chOff x="590694" y="4511805"/>
            <a:chExt cx="4508926" cy="221899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3BEA36-53AD-3A8F-C4AF-10C3E130E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688" y="4511805"/>
              <a:ext cx="4501932" cy="196342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D8605F-6628-38F4-7BA4-8B40C24AC136}"/>
                </a:ext>
              </a:extLst>
            </p:cNvPr>
            <p:cNvSpPr/>
            <p:nvPr/>
          </p:nvSpPr>
          <p:spPr>
            <a:xfrm>
              <a:off x="590694" y="4511806"/>
              <a:ext cx="4492941" cy="221899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E38A5C-0A20-2806-083D-45DB172B4558}"/>
              </a:ext>
            </a:extLst>
          </p:cNvPr>
          <p:cNvGrpSpPr/>
          <p:nvPr/>
        </p:nvGrpSpPr>
        <p:grpSpPr>
          <a:xfrm>
            <a:off x="597688" y="1516109"/>
            <a:ext cx="4485948" cy="2743147"/>
            <a:chOff x="597688" y="1516109"/>
            <a:chExt cx="4485948" cy="27431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DF90F4-D185-7056-1195-37B787C9B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3547"/>
            <a:stretch/>
          </p:blipFill>
          <p:spPr>
            <a:xfrm>
              <a:off x="597688" y="1516109"/>
              <a:ext cx="4485948" cy="26720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D8618CF-3432-0270-ED8F-68C01FC47393}"/>
                </a:ext>
              </a:extLst>
            </p:cNvPr>
            <p:cNvSpPr/>
            <p:nvPr/>
          </p:nvSpPr>
          <p:spPr>
            <a:xfrm>
              <a:off x="597688" y="1516109"/>
              <a:ext cx="4485948" cy="274314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4896DA-77AB-7D37-DB20-AF6D78DF8547}"/>
              </a:ext>
            </a:extLst>
          </p:cNvPr>
          <p:cNvGrpSpPr/>
          <p:nvPr/>
        </p:nvGrpSpPr>
        <p:grpSpPr>
          <a:xfrm>
            <a:off x="5446140" y="1516109"/>
            <a:ext cx="6328941" cy="2847978"/>
            <a:chOff x="5446140" y="1516109"/>
            <a:chExt cx="6328941" cy="284797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A6C16A-75FD-9A3D-B213-60E6B998E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6140" y="1516109"/>
              <a:ext cx="6311410" cy="284797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17EEB7-F5A1-24A3-7903-9B56A632E8B0}"/>
                </a:ext>
              </a:extLst>
            </p:cNvPr>
            <p:cNvSpPr/>
            <p:nvPr/>
          </p:nvSpPr>
          <p:spPr>
            <a:xfrm>
              <a:off x="5463672" y="1516109"/>
              <a:ext cx="6311409" cy="274314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F70565-B443-8D5E-3C8E-15E75ED8613E}"/>
              </a:ext>
            </a:extLst>
          </p:cNvPr>
          <p:cNvGrpSpPr/>
          <p:nvPr/>
        </p:nvGrpSpPr>
        <p:grpSpPr>
          <a:xfrm>
            <a:off x="5471464" y="4511805"/>
            <a:ext cx="6303617" cy="2402264"/>
            <a:chOff x="5471464" y="4511805"/>
            <a:chExt cx="6303617" cy="24022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239351-015C-ED19-F6C0-CB721FF21D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073" t="4374" r="7205"/>
            <a:stretch/>
          </p:blipFill>
          <p:spPr>
            <a:xfrm>
              <a:off x="5486623" y="4557341"/>
              <a:ext cx="4321262" cy="235672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AC835C-BC9C-7E6E-4FB5-76E75C6C0E6A}"/>
                </a:ext>
              </a:extLst>
            </p:cNvPr>
            <p:cNvGrpSpPr/>
            <p:nvPr/>
          </p:nvGrpSpPr>
          <p:grpSpPr>
            <a:xfrm>
              <a:off x="5471464" y="4511805"/>
              <a:ext cx="6303617" cy="2218996"/>
              <a:chOff x="5471464" y="4511805"/>
              <a:chExt cx="6303617" cy="221899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273083D-7B75-B4E1-35A1-E41ADF8F5FF7}"/>
                  </a:ext>
                </a:extLst>
              </p:cNvPr>
              <p:cNvSpPr/>
              <p:nvPr/>
            </p:nvSpPr>
            <p:spPr>
              <a:xfrm>
                <a:off x="5471464" y="4511805"/>
                <a:ext cx="4347356" cy="2218996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B8E7749-8F3E-A511-5276-2DD4D3B15DE8}"/>
                  </a:ext>
                </a:extLst>
              </p:cNvPr>
              <p:cNvSpPr/>
              <p:nvPr/>
            </p:nvSpPr>
            <p:spPr>
              <a:xfrm>
                <a:off x="9980341" y="4557341"/>
                <a:ext cx="1794740" cy="16873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dirty="0">
                    <a:solidFill>
                      <a:srgbClr val="002060"/>
                    </a:solidFill>
                  </a:rPr>
                  <a:t>Total of 44 </a:t>
                </a:r>
                <a:r>
                  <a:rPr lang="nl-BE" sz="1600" dirty="0" err="1">
                    <a:solidFill>
                      <a:srgbClr val="002060"/>
                    </a:solidFill>
                  </a:rPr>
                  <a:t>projects</a:t>
                </a:r>
                <a:r>
                  <a:rPr lang="nl-BE" sz="1600" dirty="0">
                    <a:solidFill>
                      <a:srgbClr val="002060"/>
                    </a:solidFill>
                  </a:rPr>
                  <a:t> (</a:t>
                </a:r>
                <a:r>
                  <a:rPr lang="nl-BE" sz="1600" dirty="0" err="1">
                    <a:solidFill>
                      <a:srgbClr val="002060"/>
                    </a:solidFill>
                  </a:rPr>
                  <a:t>completed</a:t>
                </a:r>
                <a:r>
                  <a:rPr lang="nl-BE" sz="1600" dirty="0">
                    <a:solidFill>
                      <a:srgbClr val="002060"/>
                    </a:solidFill>
                  </a:rPr>
                  <a:t> </a:t>
                </a:r>
                <a:r>
                  <a:rPr lang="nl-BE" sz="1600" dirty="0" err="1">
                    <a:solidFill>
                      <a:srgbClr val="002060"/>
                    </a:solidFill>
                  </a:rPr>
                  <a:t>and</a:t>
                </a:r>
                <a:r>
                  <a:rPr lang="nl-BE" sz="1600" dirty="0">
                    <a:solidFill>
                      <a:srgbClr val="002060"/>
                    </a:solidFill>
                  </a:rPr>
                  <a:t> running)</a:t>
                </a:r>
                <a:endParaRPr lang="en-BE" sz="1600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063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1532-142A-2DA8-9F95-EEFAF7A7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Why</a:t>
            </a:r>
            <a:r>
              <a:rPr lang="nl-BE" b="1" dirty="0"/>
              <a:t> we </a:t>
            </a:r>
            <a:r>
              <a:rPr lang="nl-BE" b="1" dirty="0" err="1"/>
              <a:t>need</a:t>
            </a:r>
            <a:r>
              <a:rPr lang="nl-BE" b="1" dirty="0"/>
              <a:t> </a:t>
            </a:r>
            <a:r>
              <a:rPr lang="nl-BE" b="1" dirty="0" err="1"/>
              <a:t>them</a:t>
            </a:r>
            <a:r>
              <a:rPr lang="nl-BE" b="1" dirty="0"/>
              <a:t>?</a:t>
            </a:r>
            <a:endParaRPr lang="en-B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7C298-716A-7781-DAFA-B9B07076B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Conservation of the (biological) collections include the following actions:</a:t>
            </a:r>
          </a:p>
          <a:p>
            <a:r>
              <a:rPr lang="en-US" dirty="0"/>
              <a:t>Maintenance (care): preparation, storage, loans…</a:t>
            </a:r>
          </a:p>
          <a:p>
            <a:r>
              <a:rPr lang="en-US" dirty="0"/>
              <a:t>Documentation: labeling, verification of existing registers, detection of discrepancies, errors…</a:t>
            </a:r>
          </a:p>
          <a:p>
            <a:r>
              <a:rPr lang="en-US" dirty="0"/>
              <a:t>Digitization (computerization): databasing, photographing, quality check, standardization…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At every step involvement of citizens is possible and welcome!</a:t>
            </a:r>
          </a:p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3382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E04F-0A97-266F-CCC2-9DB1FB7E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Why</a:t>
            </a:r>
            <a:r>
              <a:rPr lang="nl-BE" b="1" dirty="0"/>
              <a:t> </a:t>
            </a:r>
            <a:r>
              <a:rPr lang="nl-BE" b="1" dirty="0" err="1"/>
              <a:t>they</a:t>
            </a:r>
            <a:r>
              <a:rPr lang="nl-BE" b="1" dirty="0"/>
              <a:t> </a:t>
            </a:r>
            <a:r>
              <a:rPr lang="nl-BE" b="1" dirty="0" err="1"/>
              <a:t>need</a:t>
            </a:r>
            <a:r>
              <a:rPr lang="nl-BE" b="1" dirty="0"/>
              <a:t> </a:t>
            </a:r>
            <a:r>
              <a:rPr lang="nl-BE" b="1" dirty="0" err="1"/>
              <a:t>us</a:t>
            </a:r>
            <a:r>
              <a:rPr lang="nl-BE" b="1" dirty="0"/>
              <a:t>?</a:t>
            </a:r>
            <a:endParaRPr lang="en-BE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893725-370D-7078-8409-AFE46D396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034883" cy="4786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elf-directed motives*: 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cs typeface="Times New Roman" panose="02020603050405020304" pitchFamily="18" charset="0"/>
              </a:rPr>
              <a:t>Have a personal interest in the topic studied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cs typeface="Times New Roman" panose="02020603050405020304" pitchFamily="18" charset="0"/>
              </a:rPr>
              <a:t>Desire to learn something new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cs typeface="Times New Roman" panose="02020603050405020304" pitchFamily="18" charset="0"/>
              </a:rPr>
              <a:t>Desire to discover something new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cs typeface="Times New Roman" panose="02020603050405020304" pitchFamily="18" charset="0"/>
              </a:rPr>
              <a:t>Desire to spend time in nature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cs typeface="Times New Roman" panose="02020603050405020304" pitchFamily="18" charset="0"/>
              </a:rPr>
              <a:t>Socializing with like-minded people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ltruistic motives: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cs typeface="Times New Roman" panose="02020603050405020304" pitchFamily="18" charset="0"/>
              </a:rPr>
              <a:t>Desire to volunteer for a cause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cs typeface="Times New Roman" panose="02020603050405020304" pitchFamily="18" charset="0"/>
              </a:rPr>
              <a:t>Wish to contribute to science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cs typeface="Times New Roman" panose="02020603050405020304" pitchFamily="18" charset="0"/>
              </a:rPr>
              <a:t>Feel it is important to help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8A925-EBCC-D5E8-CF82-05021696398C}"/>
              </a:ext>
            </a:extLst>
          </p:cNvPr>
          <p:cNvSpPr txBox="1"/>
          <p:nvPr/>
        </p:nvSpPr>
        <p:spPr>
          <a:xfrm>
            <a:off x="7440571" y="6396335"/>
            <a:ext cx="4469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0" dirty="0"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*Gitte </a:t>
            </a:r>
            <a:r>
              <a:rPr lang="nl-BE" sz="1200" i="0" dirty="0" err="1"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Kragh</a:t>
            </a:r>
            <a:r>
              <a:rPr lang="nl-BE" sz="1200" i="0" dirty="0"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. T</a:t>
            </a:r>
            <a:r>
              <a:rPr lang="en-US" sz="1200" i="0" dirty="0">
                <a:effectLst/>
                <a:highlight>
                  <a:srgbClr val="FFFFFF"/>
                </a:highlight>
                <a:ea typeface="Verdana" panose="020B0604030504040204" pitchFamily="34" charset="0"/>
              </a:rPr>
              <a:t>hey Walk Among Us: The Rise of Citizen Science. 2016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516D28-CD35-4669-8F2D-01E24C146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630" y="1027906"/>
            <a:ext cx="5865213" cy="40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9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2" name="Rectangle 1071">
            <a:extLst>
              <a:ext uri="{FF2B5EF4-FFF2-40B4-BE49-F238E27FC236}">
                <a16:creationId xmlns:a16="http://schemas.microsoft.com/office/drawing/2014/main" id="{A016CB47-C4D4-4332-9ED0-DBB916252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57;p1">
            <a:extLst>
              <a:ext uri="{FF2B5EF4-FFF2-40B4-BE49-F238E27FC236}">
                <a16:creationId xmlns:a16="http://schemas.microsoft.com/office/drawing/2014/main" id="{4F98A7FE-69FA-1EF2-0805-2F4ACF3992F5}"/>
              </a:ext>
            </a:extLst>
          </p:cNvPr>
          <p:cNvSpPr txBox="1"/>
          <p:nvPr/>
        </p:nvSpPr>
        <p:spPr>
          <a:xfrm>
            <a:off x="532015" y="3930305"/>
            <a:ext cx="3861960" cy="24372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u="none" strike="noStrike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Nunito"/>
              </a:rPr>
              <a:t>CRESCO </a:t>
            </a:r>
            <a:endParaRPr lang="en-US" sz="3600" b="0" i="0" u="none" strike="noStrike" cap="none">
              <a:solidFill>
                <a:schemeClr val="tx1"/>
              </a:solidFill>
              <a:latin typeface="+mj-lt"/>
              <a:ea typeface="+mj-ea"/>
              <a:cs typeface="+mj-cs"/>
              <a:sym typeface="Arial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u="none" strike="noStrike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Citizen Rescuers for Collections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u="none" strike="noStrike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Sept – Nov ‘23</a:t>
            </a:r>
            <a:endParaRPr lang="en-US" sz="3600" b="1" i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1" name="Picture 17">
            <a:extLst>
              <a:ext uri="{FF2B5EF4-FFF2-40B4-BE49-F238E27FC236}">
                <a16:creationId xmlns:a16="http://schemas.microsoft.com/office/drawing/2014/main" id="{7B4C36F2-5163-3718-A43E-2B8C054B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434" y="384463"/>
            <a:ext cx="2811320" cy="28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51BE5F59-69FC-131B-FAA9-927B0AAA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6396" y="649016"/>
            <a:ext cx="3336953" cy="22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50CA68AD-675A-0E99-AD15-119B8898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756" y="1093533"/>
            <a:ext cx="3336953" cy="13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8" name="Rectangle 107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B8294-BE45-F681-CAC1-E0D3C7F3DB8D}"/>
              </a:ext>
            </a:extLst>
          </p:cNvPr>
          <p:cNvSpPr txBox="1"/>
          <p:nvPr/>
        </p:nvSpPr>
        <p:spPr>
          <a:xfrm>
            <a:off x="5162719" y="3930305"/>
            <a:ext cx="6586915" cy="243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CRESCO has received funding from the IMPETUS consortium and is part of the IMPETUS Accelerator for Citizen Science program.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ym typeface="Montserrat SemiBold"/>
              </a:rPr>
              <a:t>Coordinator: </a:t>
            </a:r>
            <a:r>
              <a:rPr lang="en-US" sz="2000" i="0" u="none" strike="noStrike" cap="none">
                <a:sym typeface="Montserrat SemiBold"/>
              </a:rPr>
              <a:t>Luiza Mitrache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1899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0955315-6EA7-45D9-B619-C39F81C4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91CEE4-231A-EB80-4B21-BA732E4C1CC7}"/>
              </a:ext>
            </a:extLst>
          </p:cNvPr>
          <p:cNvSpPr txBox="1">
            <a:spLocks/>
          </p:cNvSpPr>
          <p:nvPr/>
        </p:nvSpPr>
        <p:spPr>
          <a:xfrm>
            <a:off x="1057025" y="922644"/>
            <a:ext cx="5040285" cy="1169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CS use case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Africamuseum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A0020-7F5D-CB73-6DAB-7042E95C54D9}"/>
              </a:ext>
            </a:extLst>
          </p:cNvPr>
          <p:cNvSpPr txBox="1"/>
          <p:nvPr/>
        </p:nvSpPr>
        <p:spPr>
          <a:xfrm>
            <a:off x="1055715" y="2508105"/>
            <a:ext cx="504028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Issue</a:t>
            </a:r>
            <a:r>
              <a:rPr lang="en-US" sz="2000" dirty="0"/>
              <a:t>: Most items in scientific collections are never studied.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Solution</a:t>
            </a:r>
            <a:r>
              <a:rPr lang="en-US" sz="2000" dirty="0"/>
              <a:t>: Improve collection accessibility by photographing specimens and transcribing labels.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Innovation</a:t>
            </a:r>
            <a:r>
              <a:rPr lang="en-US" sz="2000" dirty="0"/>
              <a:t>: working with Ukrainian refugees and developing new democratic tools and methods for the digitization of collections.</a:t>
            </a:r>
          </a:p>
        </p:txBody>
      </p:sp>
      <p:pic>
        <p:nvPicPr>
          <p:cNvPr id="8" name="Picture 7" descr="A hallway with wooden cabinets&#10;&#10;Description automatically generated">
            <a:extLst>
              <a:ext uri="{FF2B5EF4-FFF2-40B4-BE49-F238E27FC236}">
                <a16:creationId xmlns:a16="http://schemas.microsoft.com/office/drawing/2014/main" id="{8C9836CA-42F5-1AB4-D741-20369DDD2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6611"/>
          <a:stretch/>
        </p:blipFill>
        <p:spPr>
          <a:xfrm>
            <a:off x="8200651" y="1008973"/>
            <a:ext cx="1481328" cy="1647101"/>
          </a:xfrm>
          <a:prstGeom prst="rect">
            <a:avLst/>
          </a:prstGeom>
        </p:spPr>
      </p:pic>
      <p:pic>
        <p:nvPicPr>
          <p:cNvPr id="10" name="Picture 9" descr="A row of wooden cabinets&#10;&#10;Description automatically generated">
            <a:extLst>
              <a:ext uri="{FF2B5EF4-FFF2-40B4-BE49-F238E27FC236}">
                <a16:creationId xmlns:a16="http://schemas.microsoft.com/office/drawing/2014/main" id="{354A1A3E-5E1D-EAF2-9D96-EBC414F8E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1" b="5"/>
          <a:stretch/>
        </p:blipFill>
        <p:spPr>
          <a:xfrm rot="5400000">
            <a:off x="9746229" y="1091859"/>
            <a:ext cx="1647101" cy="1481328"/>
          </a:xfrm>
          <a:prstGeom prst="rect">
            <a:avLst/>
          </a:prstGeom>
        </p:spPr>
      </p:pic>
      <p:pic>
        <p:nvPicPr>
          <p:cNvPr id="6" name="Picture 5" descr="A shelf with drawers and labels&#10;&#10;Description automatically generated with medium confidence">
            <a:extLst>
              <a:ext uri="{FF2B5EF4-FFF2-40B4-BE49-F238E27FC236}">
                <a16:creationId xmlns:a16="http://schemas.microsoft.com/office/drawing/2014/main" id="{7FA2A4DF-7CD7-2A58-1EEA-45B4A37C06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" r="5" b="15156"/>
          <a:stretch/>
        </p:blipFill>
        <p:spPr>
          <a:xfrm>
            <a:off x="6572187" y="1008973"/>
            <a:ext cx="1481328" cy="1647101"/>
          </a:xfrm>
          <a:prstGeom prst="rect">
            <a:avLst/>
          </a:prstGeom>
        </p:spPr>
      </p:pic>
      <p:pic>
        <p:nvPicPr>
          <p:cNvPr id="12" name="Picture 11" descr="A bird with a tag on it&#10;&#10;Description automatically generated">
            <a:extLst>
              <a:ext uri="{FF2B5EF4-FFF2-40B4-BE49-F238E27FC236}">
                <a16:creationId xmlns:a16="http://schemas.microsoft.com/office/drawing/2014/main" id="{74A0368B-EFF1-0677-71AE-E48F2F1EDE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r="2" b="2"/>
          <a:stretch/>
        </p:blipFill>
        <p:spPr>
          <a:xfrm rot="5400000">
            <a:off x="7292564" y="2113024"/>
            <a:ext cx="3346545" cy="4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3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29874-1308-F750-7773-F6C66E981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724983"/>
            <a:ext cx="10905066" cy="3326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6F2745-9B4D-A684-B430-460F8901A84E}"/>
              </a:ext>
            </a:extLst>
          </p:cNvPr>
          <p:cNvSpPr txBox="1"/>
          <p:nvPr/>
        </p:nvSpPr>
        <p:spPr>
          <a:xfrm>
            <a:off x="917189" y="1078635"/>
            <a:ext cx="10155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Objectives</a:t>
            </a:r>
            <a:r>
              <a:rPr lang="en-US" sz="2400" dirty="0"/>
              <a:t>: create a community of citizen scientists with gender balance and respect for diversity, and digitize 7000 collection items.</a:t>
            </a:r>
            <a:endParaRPr lang="en-BE" sz="2400" dirty="0"/>
          </a:p>
        </p:txBody>
      </p:sp>
    </p:spTree>
    <p:extLst>
      <p:ext uri="{BB962C8B-B14F-4D97-AF65-F5344CB8AC3E}">
        <p14:creationId xmlns:p14="http://schemas.microsoft.com/office/powerpoint/2010/main" val="3034379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577</Words>
  <Application>Microsoft Office PowerPoint</Application>
  <PresentationFormat>Widescreen</PresentationFormat>
  <Paragraphs>72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Courier New</vt:lpstr>
      <vt:lpstr>Montserrat SemiBold</vt:lpstr>
      <vt:lpstr>Times New Roman</vt:lpstr>
      <vt:lpstr>Verdana</vt:lpstr>
      <vt:lpstr>Office Theme</vt:lpstr>
      <vt:lpstr>PowerPoint Presentation</vt:lpstr>
      <vt:lpstr>PowerPoint Presentation</vt:lpstr>
      <vt:lpstr>Citizen science vs volunteering?</vt:lpstr>
      <vt:lpstr>PowerPoint Presentation</vt:lpstr>
      <vt:lpstr>Why we need them?</vt:lpstr>
      <vt:lpstr>Why they need us?</vt:lpstr>
      <vt:lpstr>PowerPoint Presentation</vt:lpstr>
      <vt:lpstr>PowerPoint Presentation</vt:lpstr>
      <vt:lpstr>PowerPoint Presentation</vt:lpstr>
      <vt:lpstr>How we reached the target group</vt:lpstr>
      <vt:lpstr>Social impact</vt:lpstr>
      <vt:lpstr>Scientific and economic impact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Smirnova</dc:creator>
  <cp:lastModifiedBy>Larissa Smirnova</cp:lastModifiedBy>
  <cp:revision>33</cp:revision>
  <cp:lastPrinted>2023-01-10T12:13:38Z</cp:lastPrinted>
  <dcterms:created xsi:type="dcterms:W3CDTF">2021-11-09T09:04:05Z</dcterms:created>
  <dcterms:modified xsi:type="dcterms:W3CDTF">2024-05-30T07:24:30Z</dcterms:modified>
</cp:coreProperties>
</file>