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</p:sldIdLst>
  <p:sldSz cx="18288000" cy="10287000"/>
  <p:notesSz cx="6858000" cy="9144000"/>
  <p:embeddedFontLst>
    <p:embeddedFont>
      <p:font typeface="Aileron" pitchFamily="2" charset="77"/>
      <p:regular r:id="rId22"/>
    </p:embeddedFont>
    <p:embeddedFont>
      <p:font typeface="Aileron Bold" pitchFamily="2" charset="77"/>
      <p:regular r:id="rId23"/>
      <p:bold r:id="rId24"/>
    </p:embeddedFont>
    <p:embeddedFont>
      <p:font typeface="Aileron Italics" pitchFamily="2" charset="77"/>
      <p:regular r:id="rId25"/>
      <p:italic r:id="rId26"/>
    </p:embeddedFont>
    <p:embeddedFont>
      <p:font typeface="Aileron Thin" pitchFamily="2" charset="77"/>
      <p:regular r:id="rId27"/>
    </p:embeddedFont>
    <p:embeddedFont>
      <p:font typeface="Lazord Mono" pitchFamily="2" charset="-78"/>
      <p:regular r:id="rId28"/>
    </p:embeddedFont>
    <p:embeddedFont>
      <p:font typeface="Lazord Mono Bold" pitchFamily="2" charset="-78"/>
      <p:regular r:id="rId29"/>
      <p:bold r:id="rId3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 autoAdjust="0"/>
    <p:restoredTop sz="94558" autoAdjust="0"/>
  </p:normalViewPr>
  <p:slideViewPr>
    <p:cSldViewPr>
      <p:cViewPr varScale="1">
        <p:scale>
          <a:sx n="80" d="100"/>
          <a:sy n="80" d="100"/>
        </p:scale>
        <p:origin x="824" y="21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5/29/24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5/29/24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5/29/24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5/29/24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5/29/24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5/29/24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5/29/24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5/29/24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5/29/24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5/29/24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5/29/24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5/29/24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7" Type="http://schemas.openxmlformats.org/officeDocument/2006/relationships/image" Target="../media/image23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svg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sv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svg"/><Relationship Id="rId4" Type="http://schemas.openxmlformats.org/officeDocument/2006/relationships/image" Target="../media/image4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514350" y="9429750"/>
            <a:ext cx="5060835" cy="3086100"/>
            <a:chOff x="0" y="0"/>
            <a:chExt cx="1332895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32895" cy="812800"/>
            </a:xfrm>
            <a:custGeom>
              <a:avLst/>
              <a:gdLst/>
              <a:ahLst/>
              <a:cxnLst/>
              <a:rect l="l" t="t" r="r" b="b"/>
              <a:pathLst>
                <a:path w="1332895" h="812800">
                  <a:moveTo>
                    <a:pt x="0" y="0"/>
                  </a:moveTo>
                  <a:lnTo>
                    <a:pt x="1332895" y="0"/>
                  </a:lnTo>
                  <a:lnTo>
                    <a:pt x="1332895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DB3349"/>
            </a:solidFill>
          </p:spPr>
          <p:txBody>
            <a:bodyPr/>
            <a:lstStyle/>
            <a:p>
              <a:endParaRPr lang="en-BE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1332895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928358" y="2857500"/>
            <a:ext cx="16896821" cy="41267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080"/>
              </a:lnSpc>
            </a:pPr>
            <a:r>
              <a:rPr lang="en-US" sz="8000" spc="-368" dirty="0">
                <a:solidFill>
                  <a:srgbClr val="1AB5DB"/>
                </a:solidFill>
                <a:latin typeface="Lazord Mono Bold"/>
              </a:rPr>
              <a:t>Citizen-led</a:t>
            </a:r>
            <a:r>
              <a:rPr lang="en-US" sz="8000" spc="-368" dirty="0">
                <a:solidFill>
                  <a:srgbClr val="000000"/>
                </a:solidFill>
                <a:latin typeface="Lazord Mono Bold"/>
              </a:rPr>
              <a:t> Co-creation</a:t>
            </a:r>
          </a:p>
          <a:p>
            <a:pPr algn="l">
              <a:lnSpc>
                <a:spcPts val="8080"/>
              </a:lnSpc>
            </a:pPr>
            <a:r>
              <a:rPr lang="en-US" sz="8000" spc="-368" dirty="0">
                <a:solidFill>
                  <a:srgbClr val="000000"/>
                </a:solidFill>
                <a:latin typeface="Lazord Mono Bold"/>
              </a:rPr>
              <a:t>of a </a:t>
            </a:r>
            <a:r>
              <a:rPr lang="en-US" sz="8000" spc="-368" dirty="0">
                <a:solidFill>
                  <a:srgbClr val="1AB5DB"/>
                </a:solidFill>
                <a:latin typeface="Lazord Mono Bold"/>
              </a:rPr>
              <a:t>Board-Game</a:t>
            </a:r>
            <a:r>
              <a:rPr lang="en-US" sz="8000" spc="-368" dirty="0">
                <a:solidFill>
                  <a:srgbClr val="000000"/>
                </a:solidFill>
                <a:latin typeface="Lazord Mono Bold"/>
              </a:rPr>
              <a:t> </a:t>
            </a:r>
          </a:p>
          <a:p>
            <a:pPr algn="l">
              <a:lnSpc>
                <a:spcPts val="8080"/>
              </a:lnSpc>
            </a:pPr>
            <a:r>
              <a:rPr lang="en-US" sz="8000" spc="-368" dirty="0">
                <a:solidFill>
                  <a:srgbClr val="000000"/>
                </a:solidFill>
                <a:latin typeface="Lazord Mono Bold"/>
              </a:rPr>
              <a:t>for </a:t>
            </a:r>
            <a:r>
              <a:rPr lang="en-US" sz="8000" spc="-368" dirty="0">
                <a:solidFill>
                  <a:srgbClr val="1AB5DB"/>
                </a:solidFill>
                <a:latin typeface="Lazord Mono Bold"/>
              </a:rPr>
              <a:t>Sexual Violence</a:t>
            </a:r>
            <a:r>
              <a:rPr lang="en-US" sz="8000" spc="-368" dirty="0">
                <a:solidFill>
                  <a:srgbClr val="000000"/>
                </a:solidFill>
                <a:latin typeface="Lazord Mono Bold"/>
              </a:rPr>
              <a:t> Prevention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928358" y="7649375"/>
            <a:ext cx="18246542" cy="6889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600"/>
              </a:lnSpc>
              <a:spcBef>
                <a:spcPct val="0"/>
              </a:spcBef>
            </a:pPr>
            <a:r>
              <a:rPr lang="en-US" sz="4000">
                <a:solidFill>
                  <a:srgbClr val="000000"/>
                </a:solidFill>
                <a:latin typeface="Aileron Thin"/>
              </a:rPr>
              <a:t>Danielle Fernandes, Vrije Universiteit Brussel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4546485" y="9429750"/>
            <a:ext cx="5060835" cy="3086100"/>
            <a:chOff x="0" y="0"/>
            <a:chExt cx="1332895" cy="8128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332895" cy="812800"/>
            </a:xfrm>
            <a:custGeom>
              <a:avLst/>
              <a:gdLst/>
              <a:ahLst/>
              <a:cxnLst/>
              <a:rect l="l" t="t" r="r" b="b"/>
              <a:pathLst>
                <a:path w="1332895" h="812800">
                  <a:moveTo>
                    <a:pt x="0" y="0"/>
                  </a:moveTo>
                  <a:lnTo>
                    <a:pt x="1332895" y="0"/>
                  </a:lnTo>
                  <a:lnTo>
                    <a:pt x="1332895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1AB5DB"/>
            </a:solidFill>
          </p:spPr>
          <p:txBody>
            <a:bodyPr/>
            <a:lstStyle/>
            <a:p>
              <a:endParaRPr lang="en-BE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1332895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9607321" y="9429750"/>
            <a:ext cx="5060835" cy="3086100"/>
            <a:chOff x="0" y="0"/>
            <a:chExt cx="1332895" cy="8128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332895" cy="812800"/>
            </a:xfrm>
            <a:custGeom>
              <a:avLst/>
              <a:gdLst/>
              <a:ahLst/>
              <a:cxnLst/>
              <a:rect l="l" t="t" r="r" b="b"/>
              <a:pathLst>
                <a:path w="1332895" h="812800">
                  <a:moveTo>
                    <a:pt x="0" y="0"/>
                  </a:moveTo>
                  <a:lnTo>
                    <a:pt x="1332895" y="0"/>
                  </a:lnTo>
                  <a:lnTo>
                    <a:pt x="1332895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F2BC2A"/>
            </a:solidFill>
          </p:spPr>
          <p:txBody>
            <a:bodyPr/>
            <a:lstStyle/>
            <a:p>
              <a:endParaRPr lang="en-BE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1332895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4668156" y="9429750"/>
            <a:ext cx="5060835" cy="3086100"/>
            <a:chOff x="0" y="0"/>
            <a:chExt cx="1332895" cy="8128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332895" cy="812800"/>
            </a:xfrm>
            <a:custGeom>
              <a:avLst/>
              <a:gdLst/>
              <a:ahLst/>
              <a:cxnLst/>
              <a:rect l="l" t="t" r="r" b="b"/>
              <a:pathLst>
                <a:path w="1332895" h="812800">
                  <a:moveTo>
                    <a:pt x="0" y="0"/>
                  </a:moveTo>
                  <a:lnTo>
                    <a:pt x="1332895" y="0"/>
                  </a:lnTo>
                  <a:lnTo>
                    <a:pt x="1332895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DB3349"/>
            </a:solidFill>
          </p:spPr>
          <p:txBody>
            <a:bodyPr/>
            <a:lstStyle/>
            <a:p>
              <a:endParaRPr lang="en-BE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38100"/>
              <a:ext cx="1332895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514350" y="9429750"/>
            <a:ext cx="5060835" cy="3086100"/>
            <a:chOff x="0" y="0"/>
            <a:chExt cx="1332895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32895" cy="812800"/>
            </a:xfrm>
            <a:custGeom>
              <a:avLst/>
              <a:gdLst/>
              <a:ahLst/>
              <a:cxnLst/>
              <a:rect l="l" t="t" r="r" b="b"/>
              <a:pathLst>
                <a:path w="1332895" h="812800">
                  <a:moveTo>
                    <a:pt x="0" y="0"/>
                  </a:moveTo>
                  <a:lnTo>
                    <a:pt x="1332895" y="0"/>
                  </a:lnTo>
                  <a:lnTo>
                    <a:pt x="1332895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DB3349"/>
            </a:solidFill>
          </p:spPr>
          <p:txBody>
            <a:bodyPr/>
            <a:lstStyle/>
            <a:p>
              <a:endParaRPr lang="en-BE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1332895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4546485" y="9429750"/>
            <a:ext cx="5060835" cy="3086100"/>
            <a:chOff x="0" y="0"/>
            <a:chExt cx="1332895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332895" cy="812800"/>
            </a:xfrm>
            <a:custGeom>
              <a:avLst/>
              <a:gdLst/>
              <a:ahLst/>
              <a:cxnLst/>
              <a:rect l="l" t="t" r="r" b="b"/>
              <a:pathLst>
                <a:path w="1332895" h="812800">
                  <a:moveTo>
                    <a:pt x="0" y="0"/>
                  </a:moveTo>
                  <a:lnTo>
                    <a:pt x="1332895" y="0"/>
                  </a:lnTo>
                  <a:lnTo>
                    <a:pt x="1332895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1AB5DB"/>
            </a:solidFill>
          </p:spPr>
          <p:txBody>
            <a:bodyPr/>
            <a:lstStyle/>
            <a:p>
              <a:endParaRPr lang="en-BE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1332895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9607321" y="9429750"/>
            <a:ext cx="5060835" cy="3086100"/>
            <a:chOff x="0" y="0"/>
            <a:chExt cx="1332895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332895" cy="812800"/>
            </a:xfrm>
            <a:custGeom>
              <a:avLst/>
              <a:gdLst/>
              <a:ahLst/>
              <a:cxnLst/>
              <a:rect l="l" t="t" r="r" b="b"/>
              <a:pathLst>
                <a:path w="1332895" h="812800">
                  <a:moveTo>
                    <a:pt x="0" y="0"/>
                  </a:moveTo>
                  <a:lnTo>
                    <a:pt x="1332895" y="0"/>
                  </a:lnTo>
                  <a:lnTo>
                    <a:pt x="1332895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F2BC2A"/>
            </a:solidFill>
          </p:spPr>
          <p:txBody>
            <a:bodyPr/>
            <a:lstStyle/>
            <a:p>
              <a:endParaRPr lang="en-BE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1332895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4668156" y="9429750"/>
            <a:ext cx="5060835" cy="3086100"/>
            <a:chOff x="0" y="0"/>
            <a:chExt cx="1332895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332895" cy="812800"/>
            </a:xfrm>
            <a:custGeom>
              <a:avLst/>
              <a:gdLst/>
              <a:ahLst/>
              <a:cxnLst/>
              <a:rect l="l" t="t" r="r" b="b"/>
              <a:pathLst>
                <a:path w="1332895" h="812800">
                  <a:moveTo>
                    <a:pt x="0" y="0"/>
                  </a:moveTo>
                  <a:lnTo>
                    <a:pt x="1332895" y="0"/>
                  </a:lnTo>
                  <a:lnTo>
                    <a:pt x="1332895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DB3349"/>
            </a:solidFill>
          </p:spPr>
          <p:txBody>
            <a:bodyPr/>
            <a:lstStyle/>
            <a:p>
              <a:endParaRPr lang="en-BE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1332895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>
            <a:off x="11210726" y="1806202"/>
            <a:ext cx="5591392" cy="7349747"/>
          </a:xfrm>
          <a:custGeom>
            <a:avLst/>
            <a:gdLst/>
            <a:ahLst/>
            <a:cxnLst/>
            <a:rect l="l" t="t" r="r" b="b"/>
            <a:pathLst>
              <a:path w="5591392" h="7349747">
                <a:moveTo>
                  <a:pt x="0" y="0"/>
                </a:moveTo>
                <a:lnTo>
                  <a:pt x="5591392" y="0"/>
                </a:lnTo>
                <a:lnTo>
                  <a:pt x="5591392" y="7349747"/>
                </a:lnTo>
                <a:lnTo>
                  <a:pt x="0" y="734974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2453" b="-16604"/>
            </a:stretch>
          </a:blipFill>
        </p:spPr>
        <p:txBody>
          <a:bodyPr/>
          <a:lstStyle/>
          <a:p>
            <a:endParaRPr lang="en-BE"/>
          </a:p>
        </p:txBody>
      </p:sp>
      <p:sp>
        <p:nvSpPr>
          <p:cNvPr id="15" name="Freeform 15"/>
          <p:cNvSpPr/>
          <p:nvPr/>
        </p:nvSpPr>
        <p:spPr>
          <a:xfrm>
            <a:off x="683073" y="1806202"/>
            <a:ext cx="10331535" cy="7452098"/>
          </a:xfrm>
          <a:custGeom>
            <a:avLst/>
            <a:gdLst/>
            <a:ahLst/>
            <a:cxnLst/>
            <a:rect l="l" t="t" r="r" b="b"/>
            <a:pathLst>
              <a:path w="10331535" h="7452098">
                <a:moveTo>
                  <a:pt x="0" y="0"/>
                </a:moveTo>
                <a:lnTo>
                  <a:pt x="10331535" y="0"/>
                </a:lnTo>
                <a:lnTo>
                  <a:pt x="10331535" y="7452098"/>
                </a:lnTo>
                <a:lnTo>
                  <a:pt x="0" y="745209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6837" t="-23679" r="-71080" b="-15068"/>
            </a:stretch>
          </a:blipFill>
        </p:spPr>
        <p:txBody>
          <a:bodyPr/>
          <a:lstStyle/>
          <a:p>
            <a:endParaRPr lang="en-BE"/>
          </a:p>
        </p:txBody>
      </p:sp>
      <p:sp>
        <p:nvSpPr>
          <p:cNvPr id="16" name="TextBox 16"/>
          <p:cNvSpPr txBox="1"/>
          <p:nvPr/>
        </p:nvSpPr>
        <p:spPr>
          <a:xfrm>
            <a:off x="580775" y="855248"/>
            <a:ext cx="11738193" cy="7758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695"/>
              </a:lnSpc>
            </a:pPr>
            <a:r>
              <a:rPr lang="en-US" sz="6399" spc="-294">
                <a:solidFill>
                  <a:srgbClr val="000000"/>
                </a:solidFill>
                <a:latin typeface="Lazord Mono Bold"/>
              </a:rPr>
              <a:t>The </a:t>
            </a:r>
            <a:r>
              <a:rPr lang="en-US" sz="6399" spc="-294">
                <a:solidFill>
                  <a:srgbClr val="1AB5DB"/>
                </a:solidFill>
                <a:latin typeface="Lazord Mono Bold"/>
              </a:rPr>
              <a:t>Co-creation </a:t>
            </a:r>
            <a:r>
              <a:rPr lang="en-US" sz="6399" spc="-294">
                <a:solidFill>
                  <a:srgbClr val="000000"/>
                </a:solidFill>
                <a:latin typeface="Lazord Mono Bold"/>
              </a:rPr>
              <a:t>workshops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514350" y="9429750"/>
            <a:ext cx="5060835" cy="3086100"/>
            <a:chOff x="0" y="0"/>
            <a:chExt cx="1332895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32895" cy="812800"/>
            </a:xfrm>
            <a:custGeom>
              <a:avLst/>
              <a:gdLst/>
              <a:ahLst/>
              <a:cxnLst/>
              <a:rect l="l" t="t" r="r" b="b"/>
              <a:pathLst>
                <a:path w="1332895" h="812800">
                  <a:moveTo>
                    <a:pt x="0" y="0"/>
                  </a:moveTo>
                  <a:lnTo>
                    <a:pt x="1332895" y="0"/>
                  </a:lnTo>
                  <a:lnTo>
                    <a:pt x="1332895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DB3349"/>
            </a:solidFill>
          </p:spPr>
          <p:txBody>
            <a:bodyPr/>
            <a:lstStyle/>
            <a:p>
              <a:endParaRPr lang="en-BE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1332895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4546485" y="9429750"/>
            <a:ext cx="5060835" cy="3086100"/>
            <a:chOff x="0" y="0"/>
            <a:chExt cx="1332895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332895" cy="812800"/>
            </a:xfrm>
            <a:custGeom>
              <a:avLst/>
              <a:gdLst/>
              <a:ahLst/>
              <a:cxnLst/>
              <a:rect l="l" t="t" r="r" b="b"/>
              <a:pathLst>
                <a:path w="1332895" h="812800">
                  <a:moveTo>
                    <a:pt x="0" y="0"/>
                  </a:moveTo>
                  <a:lnTo>
                    <a:pt x="1332895" y="0"/>
                  </a:lnTo>
                  <a:lnTo>
                    <a:pt x="1332895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1AB5DB"/>
            </a:solidFill>
          </p:spPr>
          <p:txBody>
            <a:bodyPr/>
            <a:lstStyle/>
            <a:p>
              <a:endParaRPr lang="en-BE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1332895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9607321" y="9429750"/>
            <a:ext cx="5060835" cy="3086100"/>
            <a:chOff x="0" y="0"/>
            <a:chExt cx="1332895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332895" cy="812800"/>
            </a:xfrm>
            <a:custGeom>
              <a:avLst/>
              <a:gdLst/>
              <a:ahLst/>
              <a:cxnLst/>
              <a:rect l="l" t="t" r="r" b="b"/>
              <a:pathLst>
                <a:path w="1332895" h="812800">
                  <a:moveTo>
                    <a:pt x="0" y="0"/>
                  </a:moveTo>
                  <a:lnTo>
                    <a:pt x="1332895" y="0"/>
                  </a:lnTo>
                  <a:lnTo>
                    <a:pt x="1332895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F2BC2A"/>
            </a:solidFill>
          </p:spPr>
          <p:txBody>
            <a:bodyPr/>
            <a:lstStyle/>
            <a:p>
              <a:endParaRPr lang="en-BE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1332895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4668156" y="9429750"/>
            <a:ext cx="5060835" cy="3086100"/>
            <a:chOff x="0" y="0"/>
            <a:chExt cx="1332895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332895" cy="812800"/>
            </a:xfrm>
            <a:custGeom>
              <a:avLst/>
              <a:gdLst/>
              <a:ahLst/>
              <a:cxnLst/>
              <a:rect l="l" t="t" r="r" b="b"/>
              <a:pathLst>
                <a:path w="1332895" h="812800">
                  <a:moveTo>
                    <a:pt x="0" y="0"/>
                  </a:moveTo>
                  <a:lnTo>
                    <a:pt x="1332895" y="0"/>
                  </a:lnTo>
                  <a:lnTo>
                    <a:pt x="1332895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DB3349"/>
            </a:solidFill>
          </p:spPr>
          <p:txBody>
            <a:bodyPr/>
            <a:lstStyle/>
            <a:p>
              <a:endParaRPr lang="en-BE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1332895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1028700" y="855248"/>
            <a:ext cx="11738193" cy="7758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695"/>
              </a:lnSpc>
            </a:pPr>
            <a:r>
              <a:rPr lang="en-US" sz="6399" spc="-294">
                <a:solidFill>
                  <a:srgbClr val="000000"/>
                </a:solidFill>
                <a:latin typeface="Lazord Mono Bold"/>
              </a:rPr>
              <a:t>The </a:t>
            </a:r>
            <a:r>
              <a:rPr lang="en-US" sz="6399" spc="-294">
                <a:solidFill>
                  <a:srgbClr val="1AB5DB"/>
                </a:solidFill>
                <a:latin typeface="Lazord Mono Bold"/>
              </a:rPr>
              <a:t>Co-creation </a:t>
            </a:r>
            <a:r>
              <a:rPr lang="en-US" sz="6399" spc="-294">
                <a:solidFill>
                  <a:srgbClr val="000000"/>
                </a:solidFill>
                <a:latin typeface="Lazord Mono Bold"/>
              </a:rPr>
              <a:t>aims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028700" y="2506644"/>
            <a:ext cx="11228263" cy="20231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473"/>
              </a:lnSpc>
            </a:pPr>
            <a:r>
              <a:rPr lang="en-US" sz="3399">
                <a:solidFill>
                  <a:srgbClr val="000000"/>
                </a:solidFill>
                <a:latin typeface="Aileron Bold"/>
              </a:rPr>
              <a:t>Of the Project</a:t>
            </a:r>
          </a:p>
          <a:p>
            <a:pPr marL="734059" lvl="1" indent="-367030" algn="l">
              <a:lnSpc>
                <a:spcPts val="5473"/>
              </a:lnSpc>
              <a:buFont typeface="Arial"/>
              <a:buChar char="•"/>
            </a:pPr>
            <a:r>
              <a:rPr lang="en-US" sz="3399">
                <a:solidFill>
                  <a:srgbClr val="000000"/>
                </a:solidFill>
                <a:latin typeface="Aileron"/>
              </a:rPr>
              <a:t>the aims &amp; final goals</a:t>
            </a:r>
          </a:p>
          <a:p>
            <a:pPr marL="734059" lvl="1" indent="-367030" algn="l">
              <a:lnSpc>
                <a:spcPts val="5473"/>
              </a:lnSpc>
              <a:buFont typeface="Arial"/>
              <a:buChar char="•"/>
            </a:pPr>
            <a:r>
              <a:rPr lang="en-US" sz="3399">
                <a:solidFill>
                  <a:srgbClr val="000000"/>
                </a:solidFill>
                <a:latin typeface="Aileron"/>
              </a:rPr>
              <a:t>the engagement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028700" y="5896759"/>
            <a:ext cx="11228263" cy="20231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473"/>
              </a:lnSpc>
            </a:pPr>
            <a:r>
              <a:rPr lang="en-US" sz="3399">
                <a:solidFill>
                  <a:srgbClr val="000000"/>
                </a:solidFill>
                <a:latin typeface="Aileron Bold"/>
              </a:rPr>
              <a:t>Of the Intervention</a:t>
            </a:r>
          </a:p>
          <a:p>
            <a:pPr marL="734059" lvl="1" indent="-367030" algn="l">
              <a:lnSpc>
                <a:spcPts val="5473"/>
              </a:lnSpc>
              <a:buFont typeface="Arial"/>
              <a:buChar char="•"/>
            </a:pPr>
            <a:r>
              <a:rPr lang="en-US" sz="3399">
                <a:solidFill>
                  <a:srgbClr val="000000"/>
                </a:solidFill>
                <a:latin typeface="Aileron"/>
              </a:rPr>
              <a:t>design of the game</a:t>
            </a:r>
          </a:p>
          <a:p>
            <a:pPr marL="734059" lvl="1" indent="-367030" algn="l">
              <a:lnSpc>
                <a:spcPts val="5473"/>
              </a:lnSpc>
              <a:buFont typeface="Arial"/>
              <a:buChar char="•"/>
            </a:pPr>
            <a:r>
              <a:rPr lang="en-US" sz="3399">
                <a:solidFill>
                  <a:srgbClr val="000000"/>
                </a:solidFill>
                <a:latin typeface="Aileron"/>
              </a:rPr>
              <a:t>content &amp; mechanics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5627648" y="3878178"/>
            <a:ext cx="11228263" cy="6516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473"/>
              </a:lnSpc>
            </a:pPr>
            <a:r>
              <a:rPr lang="en-US" sz="3399">
                <a:solidFill>
                  <a:srgbClr val="1AB5DB"/>
                </a:solidFill>
                <a:latin typeface="Aileron Italics"/>
              </a:rPr>
              <a:t>what should citizen engagement look like?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6207296" y="3192411"/>
            <a:ext cx="11228263" cy="6516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473"/>
              </a:lnSpc>
            </a:pPr>
            <a:r>
              <a:rPr lang="en-US" sz="3399">
                <a:solidFill>
                  <a:srgbClr val="1AB5DB"/>
                </a:solidFill>
                <a:latin typeface="Aileron Italics"/>
              </a:rPr>
              <a:t>what should the bystander training game teach? to whom?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5970310" y="6582526"/>
            <a:ext cx="11228263" cy="6516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473"/>
              </a:lnSpc>
            </a:pPr>
            <a:r>
              <a:rPr lang="en-US" sz="3399">
                <a:solidFill>
                  <a:srgbClr val="1AB5DB"/>
                </a:solidFill>
                <a:latin typeface="Aileron Italics"/>
              </a:rPr>
              <a:t>what kind of game?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6207296" y="7268293"/>
            <a:ext cx="11228263" cy="6516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473"/>
              </a:lnSpc>
            </a:pPr>
            <a:r>
              <a:rPr lang="en-US" sz="3399">
                <a:solidFill>
                  <a:srgbClr val="1AB5DB"/>
                </a:solidFill>
                <a:latin typeface="Aileron Italics"/>
              </a:rPr>
              <a:t>what should it teach? how?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283665" y="4746260"/>
            <a:ext cx="11228263" cy="6516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473"/>
              </a:lnSpc>
            </a:pPr>
            <a:r>
              <a:rPr lang="en-US" sz="3399">
                <a:solidFill>
                  <a:srgbClr val="1AB5DB"/>
                </a:solidFill>
                <a:latin typeface="Aileron Bold"/>
              </a:rPr>
              <a:t>+ the core philosophy of the project!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514350" y="9429750"/>
            <a:ext cx="5060835" cy="3086100"/>
            <a:chOff x="0" y="0"/>
            <a:chExt cx="1332895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32895" cy="812800"/>
            </a:xfrm>
            <a:custGeom>
              <a:avLst/>
              <a:gdLst/>
              <a:ahLst/>
              <a:cxnLst/>
              <a:rect l="l" t="t" r="r" b="b"/>
              <a:pathLst>
                <a:path w="1332895" h="812800">
                  <a:moveTo>
                    <a:pt x="0" y="0"/>
                  </a:moveTo>
                  <a:lnTo>
                    <a:pt x="1332895" y="0"/>
                  </a:lnTo>
                  <a:lnTo>
                    <a:pt x="1332895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DB3349"/>
            </a:solidFill>
          </p:spPr>
          <p:txBody>
            <a:bodyPr/>
            <a:lstStyle/>
            <a:p>
              <a:endParaRPr lang="en-BE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1332895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4546485" y="9429750"/>
            <a:ext cx="5060835" cy="3086100"/>
            <a:chOff x="0" y="0"/>
            <a:chExt cx="1332895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332895" cy="812800"/>
            </a:xfrm>
            <a:custGeom>
              <a:avLst/>
              <a:gdLst/>
              <a:ahLst/>
              <a:cxnLst/>
              <a:rect l="l" t="t" r="r" b="b"/>
              <a:pathLst>
                <a:path w="1332895" h="812800">
                  <a:moveTo>
                    <a:pt x="0" y="0"/>
                  </a:moveTo>
                  <a:lnTo>
                    <a:pt x="1332895" y="0"/>
                  </a:lnTo>
                  <a:lnTo>
                    <a:pt x="1332895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1AB5DB"/>
            </a:solidFill>
          </p:spPr>
          <p:txBody>
            <a:bodyPr/>
            <a:lstStyle/>
            <a:p>
              <a:endParaRPr lang="en-BE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1332895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9607321" y="9429750"/>
            <a:ext cx="5060835" cy="3086100"/>
            <a:chOff x="0" y="0"/>
            <a:chExt cx="1332895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332895" cy="812800"/>
            </a:xfrm>
            <a:custGeom>
              <a:avLst/>
              <a:gdLst/>
              <a:ahLst/>
              <a:cxnLst/>
              <a:rect l="l" t="t" r="r" b="b"/>
              <a:pathLst>
                <a:path w="1332895" h="812800">
                  <a:moveTo>
                    <a:pt x="0" y="0"/>
                  </a:moveTo>
                  <a:lnTo>
                    <a:pt x="1332895" y="0"/>
                  </a:lnTo>
                  <a:lnTo>
                    <a:pt x="1332895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F2BC2A"/>
            </a:solidFill>
          </p:spPr>
          <p:txBody>
            <a:bodyPr/>
            <a:lstStyle/>
            <a:p>
              <a:endParaRPr lang="en-BE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1332895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4668156" y="9429750"/>
            <a:ext cx="5060835" cy="3086100"/>
            <a:chOff x="0" y="0"/>
            <a:chExt cx="1332895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332895" cy="812800"/>
            </a:xfrm>
            <a:custGeom>
              <a:avLst/>
              <a:gdLst/>
              <a:ahLst/>
              <a:cxnLst/>
              <a:rect l="l" t="t" r="r" b="b"/>
              <a:pathLst>
                <a:path w="1332895" h="812800">
                  <a:moveTo>
                    <a:pt x="0" y="0"/>
                  </a:moveTo>
                  <a:lnTo>
                    <a:pt x="1332895" y="0"/>
                  </a:lnTo>
                  <a:lnTo>
                    <a:pt x="1332895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DB3349"/>
            </a:solidFill>
          </p:spPr>
          <p:txBody>
            <a:bodyPr/>
            <a:lstStyle/>
            <a:p>
              <a:endParaRPr lang="en-BE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1332895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>
            <a:off x="1116051" y="3200479"/>
            <a:ext cx="679827" cy="696285"/>
          </a:xfrm>
          <a:custGeom>
            <a:avLst/>
            <a:gdLst/>
            <a:ahLst/>
            <a:cxnLst/>
            <a:rect l="l" t="t" r="r" b="b"/>
            <a:pathLst>
              <a:path w="679827" h="696285">
                <a:moveTo>
                  <a:pt x="0" y="0"/>
                </a:moveTo>
                <a:lnTo>
                  <a:pt x="679827" y="0"/>
                </a:lnTo>
                <a:lnTo>
                  <a:pt x="679827" y="696285"/>
                </a:lnTo>
                <a:lnTo>
                  <a:pt x="0" y="69628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BE"/>
          </a:p>
        </p:txBody>
      </p:sp>
      <p:sp>
        <p:nvSpPr>
          <p:cNvPr id="15" name="Freeform 15"/>
          <p:cNvSpPr/>
          <p:nvPr/>
        </p:nvSpPr>
        <p:spPr>
          <a:xfrm>
            <a:off x="1149462" y="4859844"/>
            <a:ext cx="646416" cy="617033"/>
          </a:xfrm>
          <a:custGeom>
            <a:avLst/>
            <a:gdLst/>
            <a:ahLst/>
            <a:cxnLst/>
            <a:rect l="l" t="t" r="r" b="b"/>
            <a:pathLst>
              <a:path w="646416" h="617033">
                <a:moveTo>
                  <a:pt x="0" y="0"/>
                </a:moveTo>
                <a:lnTo>
                  <a:pt x="646416" y="0"/>
                </a:lnTo>
                <a:lnTo>
                  <a:pt x="646416" y="617034"/>
                </a:lnTo>
                <a:lnTo>
                  <a:pt x="0" y="61703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BE"/>
          </a:p>
        </p:txBody>
      </p:sp>
      <p:sp>
        <p:nvSpPr>
          <p:cNvPr id="16" name="Freeform 16"/>
          <p:cNvSpPr/>
          <p:nvPr/>
        </p:nvSpPr>
        <p:spPr>
          <a:xfrm rot="2895431">
            <a:off x="1155792" y="6363419"/>
            <a:ext cx="633756" cy="624538"/>
          </a:xfrm>
          <a:custGeom>
            <a:avLst/>
            <a:gdLst/>
            <a:ahLst/>
            <a:cxnLst/>
            <a:rect l="l" t="t" r="r" b="b"/>
            <a:pathLst>
              <a:path w="633756" h="624538">
                <a:moveTo>
                  <a:pt x="0" y="0"/>
                </a:moveTo>
                <a:lnTo>
                  <a:pt x="633756" y="0"/>
                </a:lnTo>
                <a:lnTo>
                  <a:pt x="633756" y="624537"/>
                </a:lnTo>
                <a:lnTo>
                  <a:pt x="0" y="62453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BE"/>
          </a:p>
        </p:txBody>
      </p:sp>
      <p:sp>
        <p:nvSpPr>
          <p:cNvPr id="17" name="TextBox 17"/>
          <p:cNvSpPr txBox="1"/>
          <p:nvPr/>
        </p:nvSpPr>
        <p:spPr>
          <a:xfrm>
            <a:off x="1028700" y="855248"/>
            <a:ext cx="11738193" cy="7758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695"/>
              </a:lnSpc>
            </a:pPr>
            <a:r>
              <a:rPr lang="en-US" sz="6399" spc="-294">
                <a:solidFill>
                  <a:srgbClr val="000000"/>
                </a:solidFill>
                <a:latin typeface="Lazord Mono Bold"/>
              </a:rPr>
              <a:t>A project that centers...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2145509" y="6180032"/>
            <a:ext cx="11228263" cy="6516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473"/>
              </a:lnSpc>
            </a:pPr>
            <a:r>
              <a:rPr lang="en-US" sz="3399">
                <a:solidFill>
                  <a:srgbClr val="000000"/>
                </a:solidFill>
                <a:latin typeface="Aileron Bold"/>
              </a:rPr>
              <a:t>Community</a:t>
            </a:r>
          </a:p>
        </p:txBody>
      </p:sp>
      <p:grpSp>
        <p:nvGrpSpPr>
          <p:cNvPr id="19" name="Group 19"/>
          <p:cNvGrpSpPr/>
          <p:nvPr/>
        </p:nvGrpSpPr>
        <p:grpSpPr>
          <a:xfrm>
            <a:off x="2145509" y="3286149"/>
            <a:ext cx="14192752" cy="508729"/>
            <a:chOff x="0" y="0"/>
            <a:chExt cx="18923670" cy="678305"/>
          </a:xfrm>
        </p:grpSpPr>
        <p:sp>
          <p:nvSpPr>
            <p:cNvPr id="20" name="TextBox 20"/>
            <p:cNvSpPr txBox="1"/>
            <p:nvPr/>
          </p:nvSpPr>
          <p:spPr>
            <a:xfrm>
              <a:off x="0" y="-142875"/>
              <a:ext cx="14971018" cy="82118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5473"/>
                </a:lnSpc>
              </a:pPr>
              <a:r>
                <a:rPr lang="en-US" sz="3399">
                  <a:solidFill>
                    <a:srgbClr val="000000"/>
                  </a:solidFill>
                  <a:latin typeface="Aileron Bold"/>
                </a:rPr>
                <a:t>Inclusivity</a:t>
              </a:r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3952652" y="-142875"/>
              <a:ext cx="14971018" cy="82118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5473"/>
                </a:lnSpc>
              </a:pPr>
              <a:r>
                <a:rPr lang="en-US" sz="3399">
                  <a:solidFill>
                    <a:srgbClr val="1AB5DB"/>
                  </a:solidFill>
                  <a:latin typeface="Aileron Italics"/>
                </a:rPr>
                <a:t>“violence can happen to anyone...”</a:t>
              </a:r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2145509" y="4795577"/>
            <a:ext cx="15274348" cy="527205"/>
            <a:chOff x="0" y="0"/>
            <a:chExt cx="20365797" cy="702940"/>
          </a:xfrm>
        </p:grpSpPr>
        <p:sp>
          <p:nvSpPr>
            <p:cNvPr id="23" name="TextBox 23"/>
            <p:cNvSpPr txBox="1"/>
            <p:nvPr/>
          </p:nvSpPr>
          <p:spPr>
            <a:xfrm>
              <a:off x="5394779" y="-118240"/>
              <a:ext cx="14971018" cy="82118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5473"/>
                </a:lnSpc>
              </a:pPr>
              <a:r>
                <a:rPr lang="en-US" sz="3399">
                  <a:solidFill>
                    <a:srgbClr val="1AB5DB"/>
                  </a:solidFill>
                  <a:latin typeface="Aileron Italics"/>
                </a:rPr>
                <a:t>“... but some groups are more vulnerable.”</a:t>
              </a:r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0" y="-142875"/>
              <a:ext cx="14971018" cy="82118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5473"/>
                </a:lnSpc>
              </a:pPr>
              <a:r>
                <a:rPr lang="en-US" sz="3399">
                  <a:solidFill>
                    <a:srgbClr val="000000"/>
                  </a:solidFill>
                  <a:latin typeface="Aileron Bold"/>
                </a:rPr>
                <a:t>Intersectionality</a:t>
              </a:r>
            </a:p>
          </p:txBody>
        </p:sp>
      </p:grpSp>
      <p:sp>
        <p:nvSpPr>
          <p:cNvPr id="25" name="TextBox 25"/>
          <p:cNvSpPr txBox="1"/>
          <p:nvPr/>
        </p:nvSpPr>
        <p:spPr>
          <a:xfrm>
            <a:off x="5663294" y="6180032"/>
            <a:ext cx="11228263" cy="13373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473"/>
              </a:lnSpc>
            </a:pPr>
            <a:r>
              <a:rPr lang="en-US" sz="3399">
                <a:solidFill>
                  <a:srgbClr val="1AB5DB"/>
                </a:solidFill>
                <a:latin typeface="Aileron Italics"/>
              </a:rPr>
              <a:t>“we can learn from each other”</a:t>
            </a:r>
          </a:p>
          <a:p>
            <a:pPr algn="l">
              <a:lnSpc>
                <a:spcPts val="5473"/>
              </a:lnSpc>
            </a:pPr>
            <a:r>
              <a:rPr lang="en-US" sz="3399">
                <a:solidFill>
                  <a:srgbClr val="1AB5DB"/>
                </a:solidFill>
                <a:latin typeface="Aileron Italics"/>
              </a:rPr>
              <a:t>“we can make the community safer together”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514350" y="9429750"/>
            <a:ext cx="5060835" cy="3086100"/>
            <a:chOff x="0" y="0"/>
            <a:chExt cx="1332895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32895" cy="812800"/>
            </a:xfrm>
            <a:custGeom>
              <a:avLst/>
              <a:gdLst/>
              <a:ahLst/>
              <a:cxnLst/>
              <a:rect l="l" t="t" r="r" b="b"/>
              <a:pathLst>
                <a:path w="1332895" h="812800">
                  <a:moveTo>
                    <a:pt x="0" y="0"/>
                  </a:moveTo>
                  <a:lnTo>
                    <a:pt x="1332895" y="0"/>
                  </a:lnTo>
                  <a:lnTo>
                    <a:pt x="1332895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DB3349"/>
            </a:solidFill>
          </p:spPr>
          <p:txBody>
            <a:bodyPr/>
            <a:lstStyle/>
            <a:p>
              <a:endParaRPr lang="en-BE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1332895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4546485" y="9429750"/>
            <a:ext cx="5060835" cy="3086100"/>
            <a:chOff x="0" y="0"/>
            <a:chExt cx="1332895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332895" cy="812800"/>
            </a:xfrm>
            <a:custGeom>
              <a:avLst/>
              <a:gdLst/>
              <a:ahLst/>
              <a:cxnLst/>
              <a:rect l="l" t="t" r="r" b="b"/>
              <a:pathLst>
                <a:path w="1332895" h="812800">
                  <a:moveTo>
                    <a:pt x="0" y="0"/>
                  </a:moveTo>
                  <a:lnTo>
                    <a:pt x="1332895" y="0"/>
                  </a:lnTo>
                  <a:lnTo>
                    <a:pt x="1332895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1AB5DB"/>
            </a:solidFill>
          </p:spPr>
          <p:txBody>
            <a:bodyPr/>
            <a:lstStyle/>
            <a:p>
              <a:endParaRPr lang="en-BE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1332895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9607321" y="9429750"/>
            <a:ext cx="5060835" cy="3086100"/>
            <a:chOff x="0" y="0"/>
            <a:chExt cx="1332895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332895" cy="812800"/>
            </a:xfrm>
            <a:custGeom>
              <a:avLst/>
              <a:gdLst/>
              <a:ahLst/>
              <a:cxnLst/>
              <a:rect l="l" t="t" r="r" b="b"/>
              <a:pathLst>
                <a:path w="1332895" h="812800">
                  <a:moveTo>
                    <a:pt x="0" y="0"/>
                  </a:moveTo>
                  <a:lnTo>
                    <a:pt x="1332895" y="0"/>
                  </a:lnTo>
                  <a:lnTo>
                    <a:pt x="1332895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F2BC2A"/>
            </a:solidFill>
          </p:spPr>
          <p:txBody>
            <a:bodyPr/>
            <a:lstStyle/>
            <a:p>
              <a:endParaRPr lang="en-BE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1332895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4668156" y="9429750"/>
            <a:ext cx="5060835" cy="3086100"/>
            <a:chOff x="0" y="0"/>
            <a:chExt cx="1332895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332895" cy="812800"/>
            </a:xfrm>
            <a:custGeom>
              <a:avLst/>
              <a:gdLst/>
              <a:ahLst/>
              <a:cxnLst/>
              <a:rect l="l" t="t" r="r" b="b"/>
              <a:pathLst>
                <a:path w="1332895" h="812800">
                  <a:moveTo>
                    <a:pt x="0" y="0"/>
                  </a:moveTo>
                  <a:lnTo>
                    <a:pt x="1332895" y="0"/>
                  </a:lnTo>
                  <a:lnTo>
                    <a:pt x="1332895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DB3349"/>
            </a:solidFill>
          </p:spPr>
          <p:txBody>
            <a:bodyPr/>
            <a:lstStyle/>
            <a:p>
              <a:endParaRPr lang="en-BE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1332895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>
            <a:off x="7373274" y="1808047"/>
            <a:ext cx="10528810" cy="7444746"/>
          </a:xfrm>
          <a:custGeom>
            <a:avLst/>
            <a:gdLst/>
            <a:ahLst/>
            <a:cxnLst/>
            <a:rect l="l" t="t" r="r" b="b"/>
            <a:pathLst>
              <a:path w="10528810" h="7444746">
                <a:moveTo>
                  <a:pt x="0" y="0"/>
                </a:moveTo>
                <a:lnTo>
                  <a:pt x="10528810" y="0"/>
                </a:lnTo>
                <a:lnTo>
                  <a:pt x="10528810" y="7444746"/>
                </a:lnTo>
                <a:lnTo>
                  <a:pt x="0" y="744474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BE"/>
          </a:p>
        </p:txBody>
      </p:sp>
      <p:sp>
        <p:nvSpPr>
          <p:cNvPr id="15" name="Freeform 15"/>
          <p:cNvSpPr/>
          <p:nvPr/>
        </p:nvSpPr>
        <p:spPr>
          <a:xfrm rot="1310886">
            <a:off x="16589089" y="828992"/>
            <a:ext cx="722604" cy="2681259"/>
          </a:xfrm>
          <a:custGeom>
            <a:avLst/>
            <a:gdLst/>
            <a:ahLst/>
            <a:cxnLst/>
            <a:rect l="l" t="t" r="r" b="b"/>
            <a:pathLst>
              <a:path w="722604" h="2681259">
                <a:moveTo>
                  <a:pt x="0" y="0"/>
                </a:moveTo>
                <a:lnTo>
                  <a:pt x="722604" y="0"/>
                </a:lnTo>
                <a:lnTo>
                  <a:pt x="722604" y="2681259"/>
                </a:lnTo>
                <a:lnTo>
                  <a:pt x="0" y="268125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76787" t="-9906" r="-170660" b="-10681"/>
            </a:stretch>
          </a:blipFill>
        </p:spPr>
        <p:txBody>
          <a:bodyPr/>
          <a:lstStyle/>
          <a:p>
            <a:endParaRPr lang="en-BE"/>
          </a:p>
        </p:txBody>
      </p:sp>
      <p:sp>
        <p:nvSpPr>
          <p:cNvPr id="16" name="Freeform 16"/>
          <p:cNvSpPr/>
          <p:nvPr/>
        </p:nvSpPr>
        <p:spPr>
          <a:xfrm rot="1954162">
            <a:off x="15624506" y="1604879"/>
            <a:ext cx="1189265" cy="359753"/>
          </a:xfrm>
          <a:custGeom>
            <a:avLst/>
            <a:gdLst/>
            <a:ahLst/>
            <a:cxnLst/>
            <a:rect l="l" t="t" r="r" b="b"/>
            <a:pathLst>
              <a:path w="1189265" h="359753">
                <a:moveTo>
                  <a:pt x="0" y="0"/>
                </a:moveTo>
                <a:lnTo>
                  <a:pt x="1189265" y="0"/>
                </a:lnTo>
                <a:lnTo>
                  <a:pt x="1189265" y="359752"/>
                </a:lnTo>
                <a:lnTo>
                  <a:pt x="0" y="35975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BE"/>
          </a:p>
        </p:txBody>
      </p:sp>
      <p:sp>
        <p:nvSpPr>
          <p:cNvPr id="17" name="TextBox 17"/>
          <p:cNvSpPr txBox="1"/>
          <p:nvPr/>
        </p:nvSpPr>
        <p:spPr>
          <a:xfrm>
            <a:off x="1028700" y="855248"/>
            <a:ext cx="14368482" cy="7758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695"/>
              </a:lnSpc>
            </a:pPr>
            <a:r>
              <a:rPr lang="en-US" sz="6399" spc="-294">
                <a:solidFill>
                  <a:srgbClr val="000000"/>
                </a:solidFill>
                <a:latin typeface="Lazord Mono Bold"/>
              </a:rPr>
              <a:t>A board-game that teaches...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790902" y="2434595"/>
            <a:ext cx="6286001" cy="27089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34059" lvl="1" indent="-367030" algn="l">
              <a:lnSpc>
                <a:spcPts val="5473"/>
              </a:lnSpc>
              <a:buFont typeface="Arial"/>
              <a:buChar char="•"/>
            </a:pPr>
            <a:r>
              <a:rPr lang="en-US" sz="3399">
                <a:solidFill>
                  <a:srgbClr val="000000"/>
                </a:solidFill>
                <a:latin typeface="Aileron"/>
              </a:rPr>
              <a:t>How to identify violence</a:t>
            </a:r>
          </a:p>
          <a:p>
            <a:pPr marL="734059" lvl="1" indent="-367030" algn="l">
              <a:lnSpc>
                <a:spcPts val="5473"/>
              </a:lnSpc>
              <a:buFont typeface="Arial"/>
              <a:buChar char="•"/>
            </a:pPr>
            <a:r>
              <a:rPr lang="en-US" sz="3399">
                <a:solidFill>
                  <a:srgbClr val="000000"/>
                </a:solidFill>
                <a:latin typeface="Aileron"/>
              </a:rPr>
              <a:t>How to respond to violence</a:t>
            </a:r>
          </a:p>
          <a:p>
            <a:pPr marL="734059" lvl="1" indent="-367030" algn="l">
              <a:lnSpc>
                <a:spcPts val="5473"/>
              </a:lnSpc>
              <a:buFont typeface="Arial"/>
              <a:buChar char="•"/>
            </a:pPr>
            <a:r>
              <a:rPr lang="en-US" sz="3399">
                <a:solidFill>
                  <a:srgbClr val="000000"/>
                </a:solidFill>
                <a:latin typeface="Aileron"/>
              </a:rPr>
              <a:t>Diverse and intersectional perspectives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028700" y="6546502"/>
            <a:ext cx="5297549" cy="13373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473"/>
              </a:lnSpc>
            </a:pPr>
            <a:r>
              <a:rPr lang="en-US" sz="3399">
                <a:solidFill>
                  <a:srgbClr val="000000"/>
                </a:solidFill>
                <a:latin typeface="Aileron"/>
              </a:rPr>
              <a:t>Motivate bystander action- </a:t>
            </a:r>
            <a:r>
              <a:rPr lang="en-US" sz="3399">
                <a:solidFill>
                  <a:srgbClr val="37C9EF"/>
                </a:solidFill>
                <a:latin typeface="Aileron"/>
              </a:rPr>
              <a:t>Winning is a team effort!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514350" y="9429750"/>
            <a:ext cx="5060835" cy="3086100"/>
            <a:chOff x="0" y="0"/>
            <a:chExt cx="1332895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32895" cy="812800"/>
            </a:xfrm>
            <a:custGeom>
              <a:avLst/>
              <a:gdLst/>
              <a:ahLst/>
              <a:cxnLst/>
              <a:rect l="l" t="t" r="r" b="b"/>
              <a:pathLst>
                <a:path w="1332895" h="812800">
                  <a:moveTo>
                    <a:pt x="0" y="0"/>
                  </a:moveTo>
                  <a:lnTo>
                    <a:pt x="1332895" y="0"/>
                  </a:lnTo>
                  <a:lnTo>
                    <a:pt x="1332895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DB3349"/>
            </a:solidFill>
          </p:spPr>
          <p:txBody>
            <a:bodyPr/>
            <a:lstStyle/>
            <a:p>
              <a:endParaRPr lang="en-BE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1332895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4546485" y="9429750"/>
            <a:ext cx="5060835" cy="3086100"/>
            <a:chOff x="0" y="0"/>
            <a:chExt cx="1332895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332895" cy="812800"/>
            </a:xfrm>
            <a:custGeom>
              <a:avLst/>
              <a:gdLst/>
              <a:ahLst/>
              <a:cxnLst/>
              <a:rect l="l" t="t" r="r" b="b"/>
              <a:pathLst>
                <a:path w="1332895" h="812800">
                  <a:moveTo>
                    <a:pt x="0" y="0"/>
                  </a:moveTo>
                  <a:lnTo>
                    <a:pt x="1332895" y="0"/>
                  </a:lnTo>
                  <a:lnTo>
                    <a:pt x="1332895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1AB5DB"/>
            </a:solidFill>
          </p:spPr>
          <p:txBody>
            <a:bodyPr/>
            <a:lstStyle/>
            <a:p>
              <a:endParaRPr lang="en-BE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1332895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9607321" y="9429750"/>
            <a:ext cx="5060835" cy="3086100"/>
            <a:chOff x="0" y="0"/>
            <a:chExt cx="1332895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332895" cy="812800"/>
            </a:xfrm>
            <a:custGeom>
              <a:avLst/>
              <a:gdLst/>
              <a:ahLst/>
              <a:cxnLst/>
              <a:rect l="l" t="t" r="r" b="b"/>
              <a:pathLst>
                <a:path w="1332895" h="812800">
                  <a:moveTo>
                    <a:pt x="0" y="0"/>
                  </a:moveTo>
                  <a:lnTo>
                    <a:pt x="1332895" y="0"/>
                  </a:lnTo>
                  <a:lnTo>
                    <a:pt x="1332895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F2BC2A"/>
            </a:solidFill>
          </p:spPr>
          <p:txBody>
            <a:bodyPr/>
            <a:lstStyle/>
            <a:p>
              <a:endParaRPr lang="en-BE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1332895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4668156" y="9429750"/>
            <a:ext cx="5060835" cy="3086100"/>
            <a:chOff x="0" y="0"/>
            <a:chExt cx="1332895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332895" cy="812800"/>
            </a:xfrm>
            <a:custGeom>
              <a:avLst/>
              <a:gdLst/>
              <a:ahLst/>
              <a:cxnLst/>
              <a:rect l="l" t="t" r="r" b="b"/>
              <a:pathLst>
                <a:path w="1332895" h="812800">
                  <a:moveTo>
                    <a:pt x="0" y="0"/>
                  </a:moveTo>
                  <a:lnTo>
                    <a:pt x="1332895" y="0"/>
                  </a:lnTo>
                  <a:lnTo>
                    <a:pt x="1332895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DB3349"/>
            </a:solidFill>
          </p:spPr>
          <p:txBody>
            <a:bodyPr/>
            <a:lstStyle/>
            <a:p>
              <a:endParaRPr lang="en-BE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1332895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4" name="AutoShape 14"/>
          <p:cNvSpPr/>
          <p:nvPr/>
        </p:nvSpPr>
        <p:spPr>
          <a:xfrm flipV="1">
            <a:off x="3986897" y="4755881"/>
            <a:ext cx="3305688" cy="0"/>
          </a:xfrm>
          <a:prstGeom prst="line">
            <a:avLst/>
          </a:prstGeom>
          <a:ln w="57150" cap="flat">
            <a:solidFill>
              <a:srgbClr val="EDF0F2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BE"/>
          </a:p>
        </p:txBody>
      </p:sp>
      <p:grpSp>
        <p:nvGrpSpPr>
          <p:cNvPr id="15" name="Group 15"/>
          <p:cNvGrpSpPr/>
          <p:nvPr/>
        </p:nvGrpSpPr>
        <p:grpSpPr>
          <a:xfrm>
            <a:off x="3683932" y="4604398"/>
            <a:ext cx="302965" cy="302965"/>
            <a:chOff x="0" y="0"/>
            <a:chExt cx="812800" cy="8128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37C9EF"/>
            </a:solidFill>
          </p:spPr>
          <p:txBody>
            <a:bodyPr/>
            <a:lstStyle/>
            <a:p>
              <a:endParaRPr lang="en-BE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15426012" y="4263792"/>
            <a:ext cx="2457578" cy="1080205"/>
            <a:chOff x="0" y="0"/>
            <a:chExt cx="3276771" cy="1440274"/>
          </a:xfrm>
        </p:grpSpPr>
        <p:sp>
          <p:nvSpPr>
            <p:cNvPr id="19" name="TextBox 19"/>
            <p:cNvSpPr txBox="1"/>
            <p:nvPr/>
          </p:nvSpPr>
          <p:spPr>
            <a:xfrm>
              <a:off x="0" y="-47625"/>
              <a:ext cx="3276771" cy="52505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359"/>
                </a:lnSpc>
              </a:pPr>
              <a:r>
                <a:rPr lang="en-US" sz="2400">
                  <a:solidFill>
                    <a:srgbClr val="191919"/>
                  </a:solidFill>
                  <a:latin typeface="Aileron Bold"/>
                </a:rPr>
                <a:t>2024</a:t>
              </a:r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560428"/>
              <a:ext cx="3276771" cy="87984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700"/>
                </a:lnSpc>
              </a:pPr>
              <a:r>
                <a:rPr lang="en-US" sz="1800" spc="26">
                  <a:solidFill>
                    <a:srgbClr val="191919"/>
                  </a:solidFill>
                  <a:latin typeface="Aileron"/>
                </a:rPr>
                <a:t>Final development &amp; dissemination</a:t>
              </a:r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6659586" y="4604398"/>
            <a:ext cx="302965" cy="302965"/>
            <a:chOff x="0" y="0"/>
            <a:chExt cx="812800" cy="81280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37C9EF"/>
            </a:solidFill>
          </p:spPr>
          <p:txBody>
            <a:bodyPr/>
            <a:lstStyle/>
            <a:p>
              <a:endParaRPr lang="en-BE"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9300293" y="4604398"/>
            <a:ext cx="302965" cy="302965"/>
            <a:chOff x="0" y="0"/>
            <a:chExt cx="812800" cy="812800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37C9EF"/>
            </a:solidFill>
          </p:spPr>
          <p:txBody>
            <a:bodyPr/>
            <a:lstStyle/>
            <a:p>
              <a:endParaRPr lang="en-BE"/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sp>
        <p:nvSpPr>
          <p:cNvPr id="27" name="AutoShape 27"/>
          <p:cNvSpPr/>
          <p:nvPr/>
        </p:nvSpPr>
        <p:spPr>
          <a:xfrm>
            <a:off x="6962551" y="4755881"/>
            <a:ext cx="2337742" cy="0"/>
          </a:xfrm>
          <a:prstGeom prst="line">
            <a:avLst/>
          </a:prstGeom>
          <a:ln w="57150" cap="flat">
            <a:solidFill>
              <a:srgbClr val="EDF0F2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BE"/>
          </a:p>
        </p:txBody>
      </p:sp>
      <p:sp>
        <p:nvSpPr>
          <p:cNvPr id="28" name="AutoShape 28"/>
          <p:cNvSpPr/>
          <p:nvPr/>
        </p:nvSpPr>
        <p:spPr>
          <a:xfrm>
            <a:off x="9603258" y="4755881"/>
            <a:ext cx="5822754" cy="48014"/>
          </a:xfrm>
          <a:prstGeom prst="line">
            <a:avLst/>
          </a:prstGeom>
          <a:ln w="57150" cap="flat">
            <a:solidFill>
              <a:srgbClr val="EDF0F2"/>
            </a:solidFill>
            <a:prstDash val="solid"/>
            <a:headEnd type="none" w="sm" len="sm"/>
            <a:tailEnd type="oval" w="lg" len="lg"/>
          </a:ln>
        </p:spPr>
        <p:txBody>
          <a:bodyPr/>
          <a:lstStyle/>
          <a:p>
            <a:endParaRPr lang="en-BE"/>
          </a:p>
        </p:txBody>
      </p:sp>
      <p:sp>
        <p:nvSpPr>
          <p:cNvPr id="29" name="AutoShape 29"/>
          <p:cNvSpPr/>
          <p:nvPr/>
        </p:nvSpPr>
        <p:spPr>
          <a:xfrm flipH="1">
            <a:off x="2858957" y="4755881"/>
            <a:ext cx="824975" cy="0"/>
          </a:xfrm>
          <a:prstGeom prst="line">
            <a:avLst/>
          </a:prstGeom>
          <a:ln w="47625" cap="flat">
            <a:solidFill>
              <a:srgbClr val="CADFDF"/>
            </a:solidFill>
            <a:prstDash val="solid"/>
            <a:headEnd type="none" w="sm" len="sm"/>
            <a:tailEnd type="oval" w="lg" len="lg"/>
          </a:ln>
        </p:spPr>
        <p:txBody>
          <a:bodyPr/>
          <a:lstStyle/>
          <a:p>
            <a:endParaRPr lang="en-BE"/>
          </a:p>
        </p:txBody>
      </p:sp>
      <p:sp>
        <p:nvSpPr>
          <p:cNvPr id="30" name="AutoShape 30"/>
          <p:cNvSpPr/>
          <p:nvPr/>
        </p:nvSpPr>
        <p:spPr>
          <a:xfrm flipH="1">
            <a:off x="6811068" y="4907363"/>
            <a:ext cx="0" cy="693055"/>
          </a:xfrm>
          <a:prstGeom prst="line">
            <a:avLst/>
          </a:prstGeom>
          <a:ln w="47625" cap="flat">
            <a:solidFill>
              <a:srgbClr val="37C9EF"/>
            </a:solidFill>
            <a:prstDash val="solid"/>
            <a:headEnd type="none" w="sm" len="sm"/>
            <a:tailEnd type="oval" w="lg" len="lg"/>
          </a:ln>
        </p:spPr>
        <p:txBody>
          <a:bodyPr/>
          <a:lstStyle/>
          <a:p>
            <a:endParaRPr lang="en-BE"/>
          </a:p>
        </p:txBody>
      </p:sp>
      <p:sp>
        <p:nvSpPr>
          <p:cNvPr id="31" name="AutoShape 31"/>
          <p:cNvSpPr/>
          <p:nvPr/>
        </p:nvSpPr>
        <p:spPr>
          <a:xfrm flipH="1">
            <a:off x="9451775" y="4907363"/>
            <a:ext cx="0" cy="693055"/>
          </a:xfrm>
          <a:prstGeom prst="line">
            <a:avLst/>
          </a:prstGeom>
          <a:ln w="47625" cap="flat">
            <a:solidFill>
              <a:srgbClr val="37C9EF"/>
            </a:solidFill>
            <a:prstDash val="solid"/>
            <a:headEnd type="none" w="sm" len="sm"/>
            <a:tailEnd type="oval" w="lg" len="lg"/>
          </a:ln>
        </p:spPr>
        <p:txBody>
          <a:bodyPr/>
          <a:lstStyle/>
          <a:p>
            <a:endParaRPr lang="en-BE"/>
          </a:p>
        </p:txBody>
      </p:sp>
      <p:sp>
        <p:nvSpPr>
          <p:cNvPr id="32" name="AutoShape 32"/>
          <p:cNvSpPr/>
          <p:nvPr/>
        </p:nvSpPr>
        <p:spPr>
          <a:xfrm>
            <a:off x="3835414" y="4877871"/>
            <a:ext cx="0" cy="693055"/>
          </a:xfrm>
          <a:prstGeom prst="line">
            <a:avLst/>
          </a:prstGeom>
          <a:ln w="47625" cap="flat">
            <a:solidFill>
              <a:srgbClr val="37C9EF"/>
            </a:solidFill>
            <a:prstDash val="solid"/>
            <a:headEnd type="none" w="sm" len="sm"/>
            <a:tailEnd type="oval" w="lg" len="lg"/>
          </a:ln>
        </p:spPr>
        <p:txBody>
          <a:bodyPr/>
          <a:lstStyle/>
          <a:p>
            <a:endParaRPr lang="en-BE"/>
          </a:p>
        </p:txBody>
      </p:sp>
      <p:sp>
        <p:nvSpPr>
          <p:cNvPr id="33" name="AutoShape 33"/>
          <p:cNvSpPr/>
          <p:nvPr/>
        </p:nvSpPr>
        <p:spPr>
          <a:xfrm flipH="1">
            <a:off x="12940616" y="4877871"/>
            <a:ext cx="0" cy="693055"/>
          </a:xfrm>
          <a:prstGeom prst="line">
            <a:avLst/>
          </a:prstGeom>
          <a:ln w="47625" cap="flat">
            <a:solidFill>
              <a:srgbClr val="37C9EF"/>
            </a:solidFill>
            <a:prstDash val="solid"/>
            <a:headEnd type="none" w="sm" len="sm"/>
            <a:tailEnd type="oval" w="lg" len="lg"/>
          </a:ln>
        </p:spPr>
        <p:txBody>
          <a:bodyPr/>
          <a:lstStyle/>
          <a:p>
            <a:endParaRPr lang="en-BE"/>
          </a:p>
        </p:txBody>
      </p:sp>
      <p:grpSp>
        <p:nvGrpSpPr>
          <p:cNvPr id="34" name="Group 34"/>
          <p:cNvGrpSpPr/>
          <p:nvPr/>
        </p:nvGrpSpPr>
        <p:grpSpPr>
          <a:xfrm>
            <a:off x="12789422" y="4652412"/>
            <a:ext cx="302965" cy="302965"/>
            <a:chOff x="0" y="0"/>
            <a:chExt cx="812800" cy="812800"/>
          </a:xfrm>
        </p:grpSpPr>
        <p:sp>
          <p:nvSpPr>
            <p:cNvPr id="35" name="Freeform 3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37C9EF"/>
            </a:solidFill>
          </p:spPr>
          <p:txBody>
            <a:bodyPr/>
            <a:lstStyle/>
            <a:p>
              <a:endParaRPr lang="en-BE"/>
            </a:p>
          </p:txBody>
        </p:sp>
        <p:sp>
          <p:nvSpPr>
            <p:cNvPr id="36" name="TextBox 36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sp>
        <p:nvSpPr>
          <p:cNvPr id="37" name="AutoShape 37"/>
          <p:cNvSpPr/>
          <p:nvPr/>
        </p:nvSpPr>
        <p:spPr>
          <a:xfrm flipV="1">
            <a:off x="5294339" y="4062490"/>
            <a:ext cx="13737" cy="692919"/>
          </a:xfrm>
          <a:prstGeom prst="line">
            <a:avLst/>
          </a:prstGeom>
          <a:ln w="47625" cap="flat">
            <a:solidFill>
              <a:srgbClr val="B7BDBC"/>
            </a:solidFill>
            <a:prstDash val="solid"/>
            <a:headEnd type="none" w="sm" len="sm"/>
            <a:tailEnd type="oval" w="lg" len="lg"/>
          </a:ln>
        </p:spPr>
        <p:txBody>
          <a:bodyPr/>
          <a:lstStyle/>
          <a:p>
            <a:endParaRPr lang="en-BE"/>
          </a:p>
        </p:txBody>
      </p:sp>
      <p:sp>
        <p:nvSpPr>
          <p:cNvPr id="38" name="AutoShape 38"/>
          <p:cNvSpPr/>
          <p:nvPr/>
        </p:nvSpPr>
        <p:spPr>
          <a:xfrm flipV="1">
            <a:off x="11333271" y="4110504"/>
            <a:ext cx="13737" cy="692919"/>
          </a:xfrm>
          <a:prstGeom prst="line">
            <a:avLst/>
          </a:prstGeom>
          <a:ln w="47625" cap="flat">
            <a:solidFill>
              <a:srgbClr val="B7BDBC"/>
            </a:solidFill>
            <a:prstDash val="solid"/>
            <a:headEnd type="none" w="sm" len="sm"/>
            <a:tailEnd type="oval" w="lg" len="lg"/>
          </a:ln>
        </p:spPr>
        <p:txBody>
          <a:bodyPr/>
          <a:lstStyle/>
          <a:p>
            <a:endParaRPr lang="en-BE"/>
          </a:p>
        </p:txBody>
      </p:sp>
      <p:sp>
        <p:nvSpPr>
          <p:cNvPr id="39" name="Freeform 39"/>
          <p:cNvSpPr/>
          <p:nvPr/>
        </p:nvSpPr>
        <p:spPr>
          <a:xfrm>
            <a:off x="7992385" y="5612298"/>
            <a:ext cx="3354623" cy="2184698"/>
          </a:xfrm>
          <a:custGeom>
            <a:avLst/>
            <a:gdLst/>
            <a:ahLst/>
            <a:cxnLst/>
            <a:rect l="l" t="t" r="r" b="b"/>
            <a:pathLst>
              <a:path w="3354623" h="2184698">
                <a:moveTo>
                  <a:pt x="0" y="0"/>
                </a:moveTo>
                <a:lnTo>
                  <a:pt x="3354623" y="0"/>
                </a:lnTo>
                <a:lnTo>
                  <a:pt x="3354623" y="2184699"/>
                </a:lnTo>
                <a:lnTo>
                  <a:pt x="0" y="218469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BE"/>
          </a:p>
        </p:txBody>
      </p:sp>
      <p:sp>
        <p:nvSpPr>
          <p:cNvPr id="40" name="TextBox 40"/>
          <p:cNvSpPr txBox="1"/>
          <p:nvPr/>
        </p:nvSpPr>
        <p:spPr>
          <a:xfrm>
            <a:off x="1028700" y="855248"/>
            <a:ext cx="11738193" cy="7758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695"/>
              </a:lnSpc>
            </a:pPr>
            <a:r>
              <a:rPr lang="en-US" sz="6399" spc="-294">
                <a:solidFill>
                  <a:srgbClr val="000000"/>
                </a:solidFill>
                <a:latin typeface="Lazord Mono Bold"/>
              </a:rPr>
              <a:t>The </a:t>
            </a:r>
            <a:r>
              <a:rPr lang="en-US" sz="6399" spc="-294">
                <a:solidFill>
                  <a:srgbClr val="1AB5DB"/>
                </a:solidFill>
                <a:latin typeface="Lazord Mono Bold"/>
              </a:rPr>
              <a:t>Co-creation </a:t>
            </a:r>
            <a:r>
              <a:rPr lang="en-US" sz="6399" spc="-294">
                <a:solidFill>
                  <a:srgbClr val="000000"/>
                </a:solidFill>
                <a:latin typeface="Lazord Mono Bold"/>
              </a:rPr>
              <a:t>process</a:t>
            </a:r>
          </a:p>
        </p:txBody>
      </p:sp>
      <p:grpSp>
        <p:nvGrpSpPr>
          <p:cNvPr id="41" name="Group 41"/>
          <p:cNvGrpSpPr/>
          <p:nvPr/>
        </p:nvGrpSpPr>
        <p:grpSpPr>
          <a:xfrm>
            <a:off x="277554" y="4208634"/>
            <a:ext cx="2457578" cy="1094493"/>
            <a:chOff x="0" y="0"/>
            <a:chExt cx="3276771" cy="1459324"/>
          </a:xfrm>
        </p:grpSpPr>
        <p:sp>
          <p:nvSpPr>
            <p:cNvPr id="42" name="TextBox 42"/>
            <p:cNvSpPr txBox="1"/>
            <p:nvPr/>
          </p:nvSpPr>
          <p:spPr>
            <a:xfrm>
              <a:off x="0" y="-47625"/>
              <a:ext cx="3276771" cy="52505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359"/>
                </a:lnSpc>
              </a:pPr>
              <a:r>
                <a:rPr lang="en-US" sz="2400">
                  <a:solidFill>
                    <a:srgbClr val="191919"/>
                  </a:solidFill>
                  <a:latin typeface="Aileron Bold"/>
                </a:rPr>
                <a:t>MAY 2023</a:t>
              </a:r>
            </a:p>
          </p:txBody>
        </p:sp>
        <p:sp>
          <p:nvSpPr>
            <p:cNvPr id="43" name="TextBox 43"/>
            <p:cNvSpPr txBox="1"/>
            <p:nvPr/>
          </p:nvSpPr>
          <p:spPr>
            <a:xfrm>
              <a:off x="0" y="579478"/>
              <a:ext cx="3276771" cy="87984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700"/>
                </a:lnSpc>
              </a:pPr>
              <a:r>
                <a:rPr lang="en-US" sz="1800" spc="26">
                  <a:solidFill>
                    <a:srgbClr val="191919"/>
                  </a:solidFill>
                  <a:latin typeface="Aileron"/>
                </a:rPr>
                <a:t>Citizen scientist recruitment</a:t>
              </a:r>
            </a:p>
          </p:txBody>
        </p:sp>
      </p:grpSp>
      <p:grpSp>
        <p:nvGrpSpPr>
          <p:cNvPr id="44" name="Group 44"/>
          <p:cNvGrpSpPr/>
          <p:nvPr/>
        </p:nvGrpSpPr>
        <p:grpSpPr>
          <a:xfrm>
            <a:off x="2606625" y="6176174"/>
            <a:ext cx="2362634" cy="1441721"/>
            <a:chOff x="0" y="0"/>
            <a:chExt cx="3150179" cy="1922295"/>
          </a:xfrm>
        </p:grpSpPr>
        <p:sp>
          <p:nvSpPr>
            <p:cNvPr id="45" name="TextBox 45"/>
            <p:cNvSpPr txBox="1"/>
            <p:nvPr/>
          </p:nvSpPr>
          <p:spPr>
            <a:xfrm>
              <a:off x="0" y="-47625"/>
              <a:ext cx="3150179" cy="52505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359"/>
                </a:lnSpc>
              </a:pPr>
              <a:r>
                <a:rPr lang="en-US" sz="2400">
                  <a:solidFill>
                    <a:srgbClr val="191919"/>
                  </a:solidFill>
                  <a:latin typeface="Aileron Bold"/>
                </a:rPr>
                <a:t>JUNE 2023</a:t>
              </a:r>
            </a:p>
          </p:txBody>
        </p:sp>
        <p:sp>
          <p:nvSpPr>
            <p:cNvPr id="46" name="TextBox 46"/>
            <p:cNvSpPr txBox="1"/>
            <p:nvPr/>
          </p:nvSpPr>
          <p:spPr>
            <a:xfrm>
              <a:off x="0" y="585382"/>
              <a:ext cx="3150179" cy="13369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700"/>
                </a:lnSpc>
              </a:pPr>
              <a:r>
                <a:rPr lang="en-US" sz="1800" spc="26">
                  <a:solidFill>
                    <a:srgbClr val="191919"/>
                  </a:solidFill>
                  <a:latin typeface="Aileron"/>
                </a:rPr>
                <a:t>On-boarding training &amp; co-creation workshops</a:t>
              </a:r>
            </a:p>
          </p:txBody>
        </p:sp>
      </p:grpSp>
      <p:grpSp>
        <p:nvGrpSpPr>
          <p:cNvPr id="47" name="Group 47"/>
          <p:cNvGrpSpPr/>
          <p:nvPr/>
        </p:nvGrpSpPr>
        <p:grpSpPr>
          <a:xfrm>
            <a:off x="8476170" y="6176174"/>
            <a:ext cx="2457578" cy="1098920"/>
            <a:chOff x="0" y="0"/>
            <a:chExt cx="3276771" cy="1465227"/>
          </a:xfrm>
        </p:grpSpPr>
        <p:sp>
          <p:nvSpPr>
            <p:cNvPr id="48" name="TextBox 48"/>
            <p:cNvSpPr txBox="1"/>
            <p:nvPr/>
          </p:nvSpPr>
          <p:spPr>
            <a:xfrm>
              <a:off x="0" y="-47625"/>
              <a:ext cx="3276771" cy="52505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359"/>
                </a:lnSpc>
              </a:pPr>
              <a:r>
                <a:rPr lang="en-US" sz="2400">
                  <a:solidFill>
                    <a:srgbClr val="191919"/>
                  </a:solidFill>
                  <a:latin typeface="Aileron Bold"/>
                </a:rPr>
                <a:t>SEPT - OCT 2023</a:t>
              </a:r>
            </a:p>
          </p:txBody>
        </p:sp>
        <p:sp>
          <p:nvSpPr>
            <p:cNvPr id="49" name="TextBox 49"/>
            <p:cNvSpPr txBox="1"/>
            <p:nvPr/>
          </p:nvSpPr>
          <p:spPr>
            <a:xfrm>
              <a:off x="0" y="585382"/>
              <a:ext cx="3276771" cy="87984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700"/>
                </a:lnSpc>
              </a:pPr>
              <a:r>
                <a:rPr lang="en-US" sz="1800" spc="26">
                  <a:solidFill>
                    <a:srgbClr val="191919"/>
                  </a:solidFill>
                  <a:latin typeface="Aileron"/>
                </a:rPr>
                <a:t>Testing &amp; iterative development</a:t>
              </a:r>
            </a:p>
          </p:txBody>
        </p:sp>
      </p:grpSp>
      <p:grpSp>
        <p:nvGrpSpPr>
          <p:cNvPr id="50" name="Group 50"/>
          <p:cNvGrpSpPr/>
          <p:nvPr/>
        </p:nvGrpSpPr>
        <p:grpSpPr>
          <a:xfrm>
            <a:off x="5629751" y="6176174"/>
            <a:ext cx="2362634" cy="1441721"/>
            <a:chOff x="0" y="0"/>
            <a:chExt cx="3150179" cy="1922295"/>
          </a:xfrm>
        </p:grpSpPr>
        <p:sp>
          <p:nvSpPr>
            <p:cNvPr id="51" name="TextBox 51"/>
            <p:cNvSpPr txBox="1"/>
            <p:nvPr/>
          </p:nvSpPr>
          <p:spPr>
            <a:xfrm>
              <a:off x="0" y="-47625"/>
              <a:ext cx="3150179" cy="52505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359"/>
                </a:lnSpc>
              </a:pPr>
              <a:r>
                <a:rPr lang="en-US" sz="2400">
                  <a:solidFill>
                    <a:srgbClr val="191919"/>
                  </a:solidFill>
                  <a:latin typeface="Aileron Bold"/>
                </a:rPr>
                <a:t>AUG 2023</a:t>
              </a:r>
            </a:p>
          </p:txBody>
        </p:sp>
        <p:sp>
          <p:nvSpPr>
            <p:cNvPr id="52" name="TextBox 52"/>
            <p:cNvSpPr txBox="1"/>
            <p:nvPr/>
          </p:nvSpPr>
          <p:spPr>
            <a:xfrm>
              <a:off x="0" y="585382"/>
              <a:ext cx="3150179" cy="13369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700"/>
                </a:lnSpc>
              </a:pPr>
              <a:r>
                <a:rPr lang="en-US" sz="1800" spc="26">
                  <a:solidFill>
                    <a:srgbClr val="191919"/>
                  </a:solidFill>
                  <a:latin typeface="Aileron"/>
                </a:rPr>
                <a:t>Content </a:t>
              </a:r>
            </a:p>
            <a:p>
              <a:pPr algn="ctr">
                <a:lnSpc>
                  <a:spcPts val="2700"/>
                </a:lnSpc>
              </a:pPr>
              <a:r>
                <a:rPr lang="en-US" sz="1800" spc="26">
                  <a:solidFill>
                    <a:srgbClr val="191919"/>
                  </a:solidFill>
                  <a:latin typeface="Aileron"/>
                </a:rPr>
                <a:t>writing &amp; design approval</a:t>
              </a:r>
            </a:p>
          </p:txBody>
        </p:sp>
      </p:grpSp>
      <p:grpSp>
        <p:nvGrpSpPr>
          <p:cNvPr id="53" name="Group 53"/>
          <p:cNvGrpSpPr/>
          <p:nvPr/>
        </p:nvGrpSpPr>
        <p:grpSpPr>
          <a:xfrm>
            <a:off x="11590974" y="6176174"/>
            <a:ext cx="2457578" cy="756120"/>
            <a:chOff x="0" y="0"/>
            <a:chExt cx="3276771" cy="1008160"/>
          </a:xfrm>
        </p:grpSpPr>
        <p:sp>
          <p:nvSpPr>
            <p:cNvPr id="54" name="TextBox 54"/>
            <p:cNvSpPr txBox="1"/>
            <p:nvPr/>
          </p:nvSpPr>
          <p:spPr>
            <a:xfrm>
              <a:off x="0" y="-47625"/>
              <a:ext cx="3276771" cy="52505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359"/>
                </a:lnSpc>
              </a:pPr>
              <a:r>
                <a:rPr lang="en-US" sz="2400">
                  <a:solidFill>
                    <a:srgbClr val="191919"/>
                  </a:solidFill>
                  <a:latin typeface="Aileron Bold"/>
                </a:rPr>
                <a:t>DEC 2023</a:t>
              </a:r>
            </a:p>
          </p:txBody>
        </p:sp>
        <p:sp>
          <p:nvSpPr>
            <p:cNvPr id="55" name="TextBox 55"/>
            <p:cNvSpPr txBox="1"/>
            <p:nvPr/>
          </p:nvSpPr>
          <p:spPr>
            <a:xfrm>
              <a:off x="0" y="585382"/>
              <a:ext cx="3276771" cy="42277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700"/>
                </a:lnSpc>
              </a:pPr>
              <a:r>
                <a:rPr lang="en-US" sz="1800" spc="26">
                  <a:solidFill>
                    <a:srgbClr val="191919"/>
                  </a:solidFill>
                  <a:latin typeface="Aileron"/>
                </a:rPr>
                <a:t>Evaluation</a:t>
              </a:r>
            </a:p>
          </p:txBody>
        </p:sp>
      </p:grpSp>
      <p:grpSp>
        <p:nvGrpSpPr>
          <p:cNvPr id="56" name="Group 56"/>
          <p:cNvGrpSpPr/>
          <p:nvPr/>
        </p:nvGrpSpPr>
        <p:grpSpPr>
          <a:xfrm>
            <a:off x="4126759" y="2840706"/>
            <a:ext cx="2362634" cy="1098920"/>
            <a:chOff x="0" y="0"/>
            <a:chExt cx="3150179" cy="1465227"/>
          </a:xfrm>
        </p:grpSpPr>
        <p:sp>
          <p:nvSpPr>
            <p:cNvPr id="57" name="TextBox 57"/>
            <p:cNvSpPr txBox="1"/>
            <p:nvPr/>
          </p:nvSpPr>
          <p:spPr>
            <a:xfrm>
              <a:off x="0" y="-47625"/>
              <a:ext cx="3150179" cy="52505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359"/>
                </a:lnSpc>
              </a:pPr>
              <a:r>
                <a:rPr lang="en-US" sz="2400">
                  <a:solidFill>
                    <a:srgbClr val="191919"/>
                  </a:solidFill>
                  <a:latin typeface="Aileron Bold"/>
                </a:rPr>
                <a:t>JULY 2023</a:t>
              </a:r>
            </a:p>
          </p:txBody>
        </p:sp>
        <p:sp>
          <p:nvSpPr>
            <p:cNvPr id="58" name="TextBox 58"/>
            <p:cNvSpPr txBox="1"/>
            <p:nvPr/>
          </p:nvSpPr>
          <p:spPr>
            <a:xfrm>
              <a:off x="0" y="585382"/>
              <a:ext cx="3150179" cy="87984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700"/>
                </a:lnSpc>
              </a:pPr>
              <a:r>
                <a:rPr lang="en-US" sz="1800" spc="26">
                  <a:solidFill>
                    <a:srgbClr val="191919"/>
                  </a:solidFill>
                  <a:latin typeface="Aileron"/>
                </a:rPr>
                <a:t>Translating ideas </a:t>
              </a:r>
            </a:p>
            <a:p>
              <a:pPr algn="ctr">
                <a:lnSpc>
                  <a:spcPts val="2700"/>
                </a:lnSpc>
              </a:pPr>
              <a:r>
                <a:rPr lang="en-US" sz="1800" spc="26">
                  <a:solidFill>
                    <a:srgbClr val="191919"/>
                  </a:solidFill>
                  <a:latin typeface="Aileron"/>
                </a:rPr>
                <a:t>into game mechanics</a:t>
              </a:r>
            </a:p>
          </p:txBody>
        </p:sp>
      </p:grpSp>
      <p:grpSp>
        <p:nvGrpSpPr>
          <p:cNvPr id="59" name="Group 59"/>
          <p:cNvGrpSpPr/>
          <p:nvPr/>
        </p:nvGrpSpPr>
        <p:grpSpPr>
          <a:xfrm>
            <a:off x="10165691" y="2840706"/>
            <a:ext cx="2362634" cy="1098920"/>
            <a:chOff x="0" y="0"/>
            <a:chExt cx="3150179" cy="1465227"/>
          </a:xfrm>
        </p:grpSpPr>
        <p:sp>
          <p:nvSpPr>
            <p:cNvPr id="60" name="TextBox 60"/>
            <p:cNvSpPr txBox="1"/>
            <p:nvPr/>
          </p:nvSpPr>
          <p:spPr>
            <a:xfrm>
              <a:off x="0" y="-47625"/>
              <a:ext cx="3150179" cy="52505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359"/>
                </a:lnSpc>
              </a:pPr>
              <a:r>
                <a:rPr lang="en-US" sz="2400">
                  <a:solidFill>
                    <a:srgbClr val="191919"/>
                  </a:solidFill>
                  <a:latin typeface="Aileron Bold"/>
                </a:rPr>
                <a:t>NOV 2023</a:t>
              </a:r>
            </a:p>
          </p:txBody>
        </p:sp>
        <p:sp>
          <p:nvSpPr>
            <p:cNvPr id="61" name="TextBox 61"/>
            <p:cNvSpPr txBox="1"/>
            <p:nvPr/>
          </p:nvSpPr>
          <p:spPr>
            <a:xfrm>
              <a:off x="0" y="585382"/>
              <a:ext cx="3150179" cy="87984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700"/>
                </a:lnSpc>
              </a:pPr>
              <a:r>
                <a:rPr lang="en-US" sz="1800" spc="26">
                  <a:solidFill>
                    <a:srgbClr val="191919"/>
                  </a:solidFill>
                  <a:latin typeface="Aileron"/>
                </a:rPr>
                <a:t>Translating feedback </a:t>
              </a:r>
            </a:p>
            <a:p>
              <a:pPr algn="ctr">
                <a:lnSpc>
                  <a:spcPts val="2700"/>
                </a:lnSpc>
              </a:pPr>
              <a:r>
                <a:rPr lang="en-US" sz="1800" spc="26">
                  <a:solidFill>
                    <a:srgbClr val="191919"/>
                  </a:solidFill>
                  <a:latin typeface="Aileron"/>
                </a:rPr>
                <a:t>to final game package</a:t>
              </a:r>
            </a:p>
          </p:txBody>
        </p:sp>
      </p:grpSp>
      <p:sp>
        <p:nvSpPr>
          <p:cNvPr id="62" name="Freeform 62"/>
          <p:cNvSpPr/>
          <p:nvPr/>
        </p:nvSpPr>
        <p:spPr>
          <a:xfrm>
            <a:off x="11480961" y="5587230"/>
            <a:ext cx="3431608" cy="2234835"/>
          </a:xfrm>
          <a:custGeom>
            <a:avLst/>
            <a:gdLst/>
            <a:ahLst/>
            <a:cxnLst/>
            <a:rect l="l" t="t" r="r" b="b"/>
            <a:pathLst>
              <a:path w="3431608" h="2234835">
                <a:moveTo>
                  <a:pt x="0" y="0"/>
                </a:moveTo>
                <a:lnTo>
                  <a:pt x="3431608" y="0"/>
                </a:lnTo>
                <a:lnTo>
                  <a:pt x="3431608" y="2234835"/>
                </a:lnTo>
                <a:lnTo>
                  <a:pt x="0" y="223483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BE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514350" y="9429750"/>
            <a:ext cx="5060835" cy="3086100"/>
            <a:chOff x="0" y="0"/>
            <a:chExt cx="1332895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32895" cy="812800"/>
            </a:xfrm>
            <a:custGeom>
              <a:avLst/>
              <a:gdLst/>
              <a:ahLst/>
              <a:cxnLst/>
              <a:rect l="l" t="t" r="r" b="b"/>
              <a:pathLst>
                <a:path w="1332895" h="812800">
                  <a:moveTo>
                    <a:pt x="0" y="0"/>
                  </a:moveTo>
                  <a:lnTo>
                    <a:pt x="1332895" y="0"/>
                  </a:lnTo>
                  <a:lnTo>
                    <a:pt x="1332895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DB3349"/>
            </a:solidFill>
          </p:spPr>
          <p:txBody>
            <a:bodyPr/>
            <a:lstStyle/>
            <a:p>
              <a:endParaRPr lang="en-BE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1332895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4546485" y="9429750"/>
            <a:ext cx="5060835" cy="3086100"/>
            <a:chOff x="0" y="0"/>
            <a:chExt cx="1332895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332895" cy="812800"/>
            </a:xfrm>
            <a:custGeom>
              <a:avLst/>
              <a:gdLst/>
              <a:ahLst/>
              <a:cxnLst/>
              <a:rect l="l" t="t" r="r" b="b"/>
              <a:pathLst>
                <a:path w="1332895" h="812800">
                  <a:moveTo>
                    <a:pt x="0" y="0"/>
                  </a:moveTo>
                  <a:lnTo>
                    <a:pt x="1332895" y="0"/>
                  </a:lnTo>
                  <a:lnTo>
                    <a:pt x="1332895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1AB5DB"/>
            </a:solidFill>
          </p:spPr>
          <p:txBody>
            <a:bodyPr/>
            <a:lstStyle/>
            <a:p>
              <a:endParaRPr lang="en-BE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1332895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9607321" y="9429750"/>
            <a:ext cx="5060835" cy="3086100"/>
            <a:chOff x="0" y="0"/>
            <a:chExt cx="1332895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332895" cy="812800"/>
            </a:xfrm>
            <a:custGeom>
              <a:avLst/>
              <a:gdLst/>
              <a:ahLst/>
              <a:cxnLst/>
              <a:rect l="l" t="t" r="r" b="b"/>
              <a:pathLst>
                <a:path w="1332895" h="812800">
                  <a:moveTo>
                    <a:pt x="0" y="0"/>
                  </a:moveTo>
                  <a:lnTo>
                    <a:pt x="1332895" y="0"/>
                  </a:lnTo>
                  <a:lnTo>
                    <a:pt x="1332895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F2BC2A"/>
            </a:solidFill>
          </p:spPr>
          <p:txBody>
            <a:bodyPr/>
            <a:lstStyle/>
            <a:p>
              <a:endParaRPr lang="en-BE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1332895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4668156" y="9429750"/>
            <a:ext cx="5060835" cy="3086100"/>
            <a:chOff x="0" y="0"/>
            <a:chExt cx="1332895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332895" cy="812800"/>
            </a:xfrm>
            <a:custGeom>
              <a:avLst/>
              <a:gdLst/>
              <a:ahLst/>
              <a:cxnLst/>
              <a:rect l="l" t="t" r="r" b="b"/>
              <a:pathLst>
                <a:path w="1332895" h="812800">
                  <a:moveTo>
                    <a:pt x="0" y="0"/>
                  </a:moveTo>
                  <a:lnTo>
                    <a:pt x="1332895" y="0"/>
                  </a:lnTo>
                  <a:lnTo>
                    <a:pt x="1332895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DB3349"/>
            </a:solidFill>
          </p:spPr>
          <p:txBody>
            <a:bodyPr/>
            <a:lstStyle/>
            <a:p>
              <a:endParaRPr lang="en-BE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1332895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>
            <a:off x="1698837" y="1892231"/>
            <a:ext cx="6552257" cy="7276379"/>
          </a:xfrm>
          <a:custGeom>
            <a:avLst/>
            <a:gdLst/>
            <a:ahLst/>
            <a:cxnLst/>
            <a:rect l="l" t="t" r="r" b="b"/>
            <a:pathLst>
              <a:path w="6552257" h="7276379">
                <a:moveTo>
                  <a:pt x="0" y="0"/>
                </a:moveTo>
                <a:lnTo>
                  <a:pt x="6552257" y="0"/>
                </a:lnTo>
                <a:lnTo>
                  <a:pt x="6552257" y="7276379"/>
                </a:lnTo>
                <a:lnTo>
                  <a:pt x="0" y="727637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0064"/>
            </a:stretch>
          </a:blipFill>
        </p:spPr>
        <p:txBody>
          <a:bodyPr/>
          <a:lstStyle/>
          <a:p>
            <a:endParaRPr lang="en-BE"/>
          </a:p>
        </p:txBody>
      </p:sp>
      <p:sp>
        <p:nvSpPr>
          <p:cNvPr id="15" name="Freeform 15"/>
          <p:cNvSpPr/>
          <p:nvPr/>
        </p:nvSpPr>
        <p:spPr>
          <a:xfrm>
            <a:off x="9473293" y="1892231"/>
            <a:ext cx="7082504" cy="7276379"/>
          </a:xfrm>
          <a:custGeom>
            <a:avLst/>
            <a:gdLst/>
            <a:ahLst/>
            <a:cxnLst/>
            <a:rect l="l" t="t" r="r" b="b"/>
            <a:pathLst>
              <a:path w="7082504" h="7276379">
                <a:moveTo>
                  <a:pt x="0" y="0"/>
                </a:moveTo>
                <a:lnTo>
                  <a:pt x="7082505" y="0"/>
                </a:lnTo>
                <a:lnTo>
                  <a:pt x="7082505" y="7276379"/>
                </a:lnTo>
                <a:lnTo>
                  <a:pt x="0" y="727637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b="-29780"/>
            </a:stretch>
          </a:blipFill>
        </p:spPr>
        <p:txBody>
          <a:bodyPr/>
          <a:lstStyle/>
          <a:p>
            <a:endParaRPr lang="en-BE"/>
          </a:p>
        </p:txBody>
      </p:sp>
      <p:sp>
        <p:nvSpPr>
          <p:cNvPr id="16" name="TextBox 16"/>
          <p:cNvSpPr txBox="1"/>
          <p:nvPr/>
        </p:nvSpPr>
        <p:spPr>
          <a:xfrm>
            <a:off x="1028700" y="855248"/>
            <a:ext cx="11738193" cy="7758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695"/>
              </a:lnSpc>
            </a:pPr>
            <a:r>
              <a:rPr lang="en-US" sz="6399" spc="-294">
                <a:solidFill>
                  <a:srgbClr val="000000"/>
                </a:solidFill>
                <a:latin typeface="Lazord Mono Bold"/>
              </a:rPr>
              <a:t>The </a:t>
            </a:r>
            <a:r>
              <a:rPr lang="en-US" sz="6399" spc="-294">
                <a:solidFill>
                  <a:srgbClr val="1AB5DB"/>
                </a:solidFill>
                <a:latin typeface="Lazord Mono Bold"/>
              </a:rPr>
              <a:t>Co-creation </a:t>
            </a:r>
            <a:r>
              <a:rPr lang="en-US" sz="6399" spc="-294">
                <a:solidFill>
                  <a:srgbClr val="000000"/>
                </a:solidFill>
                <a:latin typeface="Lazord Mono Bold"/>
              </a:rPr>
              <a:t>process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514350" y="9429750"/>
            <a:ext cx="5060835" cy="3086100"/>
            <a:chOff x="0" y="0"/>
            <a:chExt cx="1332895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32895" cy="812800"/>
            </a:xfrm>
            <a:custGeom>
              <a:avLst/>
              <a:gdLst/>
              <a:ahLst/>
              <a:cxnLst/>
              <a:rect l="l" t="t" r="r" b="b"/>
              <a:pathLst>
                <a:path w="1332895" h="812800">
                  <a:moveTo>
                    <a:pt x="0" y="0"/>
                  </a:moveTo>
                  <a:lnTo>
                    <a:pt x="1332895" y="0"/>
                  </a:lnTo>
                  <a:lnTo>
                    <a:pt x="1332895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DB3349"/>
            </a:solidFill>
          </p:spPr>
          <p:txBody>
            <a:bodyPr/>
            <a:lstStyle/>
            <a:p>
              <a:endParaRPr lang="en-BE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1332895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4546485" y="9429750"/>
            <a:ext cx="5060835" cy="3086100"/>
            <a:chOff x="0" y="0"/>
            <a:chExt cx="1332895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332895" cy="812800"/>
            </a:xfrm>
            <a:custGeom>
              <a:avLst/>
              <a:gdLst/>
              <a:ahLst/>
              <a:cxnLst/>
              <a:rect l="l" t="t" r="r" b="b"/>
              <a:pathLst>
                <a:path w="1332895" h="812800">
                  <a:moveTo>
                    <a:pt x="0" y="0"/>
                  </a:moveTo>
                  <a:lnTo>
                    <a:pt x="1332895" y="0"/>
                  </a:lnTo>
                  <a:lnTo>
                    <a:pt x="1332895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1AB5DB"/>
            </a:solidFill>
          </p:spPr>
          <p:txBody>
            <a:bodyPr/>
            <a:lstStyle/>
            <a:p>
              <a:endParaRPr lang="en-BE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1332895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9607321" y="9429750"/>
            <a:ext cx="5060835" cy="3086100"/>
            <a:chOff x="0" y="0"/>
            <a:chExt cx="1332895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332895" cy="812800"/>
            </a:xfrm>
            <a:custGeom>
              <a:avLst/>
              <a:gdLst/>
              <a:ahLst/>
              <a:cxnLst/>
              <a:rect l="l" t="t" r="r" b="b"/>
              <a:pathLst>
                <a:path w="1332895" h="812800">
                  <a:moveTo>
                    <a:pt x="0" y="0"/>
                  </a:moveTo>
                  <a:lnTo>
                    <a:pt x="1332895" y="0"/>
                  </a:lnTo>
                  <a:lnTo>
                    <a:pt x="1332895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F2BC2A"/>
            </a:solidFill>
          </p:spPr>
          <p:txBody>
            <a:bodyPr/>
            <a:lstStyle/>
            <a:p>
              <a:endParaRPr lang="en-BE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1332895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4668156" y="9429750"/>
            <a:ext cx="5060835" cy="3086100"/>
            <a:chOff x="0" y="0"/>
            <a:chExt cx="1332895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332895" cy="812800"/>
            </a:xfrm>
            <a:custGeom>
              <a:avLst/>
              <a:gdLst/>
              <a:ahLst/>
              <a:cxnLst/>
              <a:rect l="l" t="t" r="r" b="b"/>
              <a:pathLst>
                <a:path w="1332895" h="812800">
                  <a:moveTo>
                    <a:pt x="0" y="0"/>
                  </a:moveTo>
                  <a:lnTo>
                    <a:pt x="1332895" y="0"/>
                  </a:lnTo>
                  <a:lnTo>
                    <a:pt x="1332895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DB3349"/>
            </a:solidFill>
          </p:spPr>
          <p:txBody>
            <a:bodyPr/>
            <a:lstStyle/>
            <a:p>
              <a:endParaRPr lang="en-BE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1332895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>
            <a:off x="1028700" y="1968174"/>
            <a:ext cx="8735251" cy="7022796"/>
          </a:xfrm>
          <a:custGeom>
            <a:avLst/>
            <a:gdLst/>
            <a:ahLst/>
            <a:cxnLst/>
            <a:rect l="l" t="t" r="r" b="b"/>
            <a:pathLst>
              <a:path w="8735251" h="7022796">
                <a:moveTo>
                  <a:pt x="0" y="0"/>
                </a:moveTo>
                <a:lnTo>
                  <a:pt x="8735251" y="0"/>
                </a:lnTo>
                <a:lnTo>
                  <a:pt x="8735251" y="7022796"/>
                </a:lnTo>
                <a:lnTo>
                  <a:pt x="0" y="702279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BE"/>
          </a:p>
        </p:txBody>
      </p:sp>
      <p:sp>
        <p:nvSpPr>
          <p:cNvPr id="15" name="Freeform 15"/>
          <p:cNvSpPr/>
          <p:nvPr/>
        </p:nvSpPr>
        <p:spPr>
          <a:xfrm>
            <a:off x="10355493" y="1878371"/>
            <a:ext cx="5598316" cy="7112599"/>
          </a:xfrm>
          <a:custGeom>
            <a:avLst/>
            <a:gdLst/>
            <a:ahLst/>
            <a:cxnLst/>
            <a:rect l="l" t="t" r="r" b="b"/>
            <a:pathLst>
              <a:path w="5598316" h="7112599">
                <a:moveTo>
                  <a:pt x="0" y="0"/>
                </a:moveTo>
                <a:lnTo>
                  <a:pt x="5598316" y="0"/>
                </a:lnTo>
                <a:lnTo>
                  <a:pt x="5598316" y="7112599"/>
                </a:lnTo>
                <a:lnTo>
                  <a:pt x="0" y="711259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b="-4946"/>
            </a:stretch>
          </a:blipFill>
        </p:spPr>
        <p:txBody>
          <a:bodyPr/>
          <a:lstStyle/>
          <a:p>
            <a:endParaRPr lang="en-BE"/>
          </a:p>
        </p:txBody>
      </p:sp>
      <p:sp>
        <p:nvSpPr>
          <p:cNvPr id="16" name="TextBox 16"/>
          <p:cNvSpPr txBox="1"/>
          <p:nvPr/>
        </p:nvSpPr>
        <p:spPr>
          <a:xfrm>
            <a:off x="1028700" y="855248"/>
            <a:ext cx="11738193" cy="7758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695"/>
              </a:lnSpc>
            </a:pPr>
            <a:r>
              <a:rPr lang="en-US" sz="6399" spc="-294">
                <a:solidFill>
                  <a:srgbClr val="000000"/>
                </a:solidFill>
                <a:latin typeface="Lazord Mono Bold"/>
              </a:rPr>
              <a:t>The </a:t>
            </a:r>
            <a:r>
              <a:rPr lang="en-US" sz="6399" spc="-294">
                <a:solidFill>
                  <a:srgbClr val="37C9EF"/>
                </a:solidFill>
                <a:latin typeface="Lazord Mono Bold"/>
              </a:rPr>
              <a:t>evaluation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514350" y="9429750"/>
            <a:ext cx="5060835" cy="3086100"/>
            <a:chOff x="0" y="0"/>
            <a:chExt cx="1332895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32895" cy="812800"/>
            </a:xfrm>
            <a:custGeom>
              <a:avLst/>
              <a:gdLst/>
              <a:ahLst/>
              <a:cxnLst/>
              <a:rect l="l" t="t" r="r" b="b"/>
              <a:pathLst>
                <a:path w="1332895" h="812800">
                  <a:moveTo>
                    <a:pt x="0" y="0"/>
                  </a:moveTo>
                  <a:lnTo>
                    <a:pt x="1332895" y="0"/>
                  </a:lnTo>
                  <a:lnTo>
                    <a:pt x="1332895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DB3349"/>
            </a:solidFill>
          </p:spPr>
          <p:txBody>
            <a:bodyPr/>
            <a:lstStyle/>
            <a:p>
              <a:endParaRPr lang="en-BE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1332895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4546485" y="9429750"/>
            <a:ext cx="5060835" cy="3086100"/>
            <a:chOff x="0" y="0"/>
            <a:chExt cx="1332895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332895" cy="812800"/>
            </a:xfrm>
            <a:custGeom>
              <a:avLst/>
              <a:gdLst/>
              <a:ahLst/>
              <a:cxnLst/>
              <a:rect l="l" t="t" r="r" b="b"/>
              <a:pathLst>
                <a:path w="1332895" h="812800">
                  <a:moveTo>
                    <a:pt x="0" y="0"/>
                  </a:moveTo>
                  <a:lnTo>
                    <a:pt x="1332895" y="0"/>
                  </a:lnTo>
                  <a:lnTo>
                    <a:pt x="1332895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1AB5DB"/>
            </a:solidFill>
          </p:spPr>
          <p:txBody>
            <a:bodyPr/>
            <a:lstStyle/>
            <a:p>
              <a:endParaRPr lang="en-BE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1332895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9607321" y="9429750"/>
            <a:ext cx="5060835" cy="3086100"/>
            <a:chOff x="0" y="0"/>
            <a:chExt cx="1332895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332895" cy="812800"/>
            </a:xfrm>
            <a:custGeom>
              <a:avLst/>
              <a:gdLst/>
              <a:ahLst/>
              <a:cxnLst/>
              <a:rect l="l" t="t" r="r" b="b"/>
              <a:pathLst>
                <a:path w="1332895" h="812800">
                  <a:moveTo>
                    <a:pt x="0" y="0"/>
                  </a:moveTo>
                  <a:lnTo>
                    <a:pt x="1332895" y="0"/>
                  </a:lnTo>
                  <a:lnTo>
                    <a:pt x="1332895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F2BC2A"/>
            </a:solidFill>
          </p:spPr>
          <p:txBody>
            <a:bodyPr/>
            <a:lstStyle/>
            <a:p>
              <a:endParaRPr lang="en-BE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1332895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4668156" y="9429750"/>
            <a:ext cx="5060835" cy="3086100"/>
            <a:chOff x="0" y="0"/>
            <a:chExt cx="1332895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332895" cy="812800"/>
            </a:xfrm>
            <a:custGeom>
              <a:avLst/>
              <a:gdLst/>
              <a:ahLst/>
              <a:cxnLst/>
              <a:rect l="l" t="t" r="r" b="b"/>
              <a:pathLst>
                <a:path w="1332895" h="812800">
                  <a:moveTo>
                    <a:pt x="0" y="0"/>
                  </a:moveTo>
                  <a:lnTo>
                    <a:pt x="1332895" y="0"/>
                  </a:lnTo>
                  <a:lnTo>
                    <a:pt x="1332895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DB3349"/>
            </a:solidFill>
          </p:spPr>
          <p:txBody>
            <a:bodyPr/>
            <a:lstStyle/>
            <a:p>
              <a:endParaRPr lang="en-BE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1332895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 rot="770117">
            <a:off x="13813677" y="3700410"/>
            <a:ext cx="2941481" cy="3268312"/>
          </a:xfrm>
          <a:custGeom>
            <a:avLst/>
            <a:gdLst/>
            <a:ahLst/>
            <a:cxnLst/>
            <a:rect l="l" t="t" r="r" b="b"/>
            <a:pathLst>
              <a:path w="2941481" h="3268312">
                <a:moveTo>
                  <a:pt x="0" y="0"/>
                </a:moveTo>
                <a:lnTo>
                  <a:pt x="2941481" y="0"/>
                </a:lnTo>
                <a:lnTo>
                  <a:pt x="2941481" y="3268312"/>
                </a:lnTo>
                <a:lnTo>
                  <a:pt x="0" y="326831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BE"/>
          </a:p>
        </p:txBody>
      </p:sp>
      <p:sp>
        <p:nvSpPr>
          <p:cNvPr id="15" name="TextBox 15"/>
          <p:cNvSpPr txBox="1"/>
          <p:nvPr/>
        </p:nvSpPr>
        <p:spPr>
          <a:xfrm>
            <a:off x="928179" y="888755"/>
            <a:ext cx="11738193" cy="7758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695"/>
              </a:lnSpc>
            </a:pPr>
            <a:r>
              <a:rPr lang="en-US" sz="6399" spc="-294">
                <a:solidFill>
                  <a:srgbClr val="000000"/>
                </a:solidFill>
                <a:latin typeface="Lazord Mono Bold"/>
              </a:rPr>
              <a:t>Project Update... 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5072050" y="3973065"/>
            <a:ext cx="9070540" cy="5200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88"/>
              </a:lnSpc>
            </a:pPr>
            <a:r>
              <a:rPr lang="en-US" sz="4256" spc="-195">
                <a:solidFill>
                  <a:srgbClr val="37C9EF"/>
                </a:solidFill>
                <a:latin typeface="Lazord Mono"/>
              </a:rPr>
              <a:t>Funding from Equal.Brussels!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514350" y="9429750"/>
            <a:ext cx="5060835" cy="3086100"/>
            <a:chOff x="0" y="0"/>
            <a:chExt cx="1332895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32895" cy="812800"/>
            </a:xfrm>
            <a:custGeom>
              <a:avLst/>
              <a:gdLst/>
              <a:ahLst/>
              <a:cxnLst/>
              <a:rect l="l" t="t" r="r" b="b"/>
              <a:pathLst>
                <a:path w="1332895" h="812800">
                  <a:moveTo>
                    <a:pt x="0" y="0"/>
                  </a:moveTo>
                  <a:lnTo>
                    <a:pt x="1332895" y="0"/>
                  </a:lnTo>
                  <a:lnTo>
                    <a:pt x="1332895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DB3349"/>
            </a:solidFill>
          </p:spPr>
          <p:txBody>
            <a:bodyPr/>
            <a:lstStyle/>
            <a:p>
              <a:endParaRPr lang="en-BE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1332895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4546485" y="9429750"/>
            <a:ext cx="5060835" cy="3086100"/>
            <a:chOff x="0" y="0"/>
            <a:chExt cx="1332895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332895" cy="812800"/>
            </a:xfrm>
            <a:custGeom>
              <a:avLst/>
              <a:gdLst/>
              <a:ahLst/>
              <a:cxnLst/>
              <a:rect l="l" t="t" r="r" b="b"/>
              <a:pathLst>
                <a:path w="1332895" h="812800">
                  <a:moveTo>
                    <a:pt x="0" y="0"/>
                  </a:moveTo>
                  <a:lnTo>
                    <a:pt x="1332895" y="0"/>
                  </a:lnTo>
                  <a:lnTo>
                    <a:pt x="1332895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1AB5DB"/>
            </a:solidFill>
          </p:spPr>
          <p:txBody>
            <a:bodyPr/>
            <a:lstStyle/>
            <a:p>
              <a:endParaRPr lang="en-BE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1332895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9607321" y="9429750"/>
            <a:ext cx="5060835" cy="3086100"/>
            <a:chOff x="0" y="0"/>
            <a:chExt cx="1332895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332895" cy="812800"/>
            </a:xfrm>
            <a:custGeom>
              <a:avLst/>
              <a:gdLst/>
              <a:ahLst/>
              <a:cxnLst/>
              <a:rect l="l" t="t" r="r" b="b"/>
              <a:pathLst>
                <a:path w="1332895" h="812800">
                  <a:moveTo>
                    <a:pt x="0" y="0"/>
                  </a:moveTo>
                  <a:lnTo>
                    <a:pt x="1332895" y="0"/>
                  </a:lnTo>
                  <a:lnTo>
                    <a:pt x="1332895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F2BC2A"/>
            </a:solidFill>
          </p:spPr>
          <p:txBody>
            <a:bodyPr/>
            <a:lstStyle/>
            <a:p>
              <a:endParaRPr lang="en-BE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1332895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4668156" y="9429750"/>
            <a:ext cx="5060835" cy="3086100"/>
            <a:chOff x="0" y="0"/>
            <a:chExt cx="1332895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332895" cy="812800"/>
            </a:xfrm>
            <a:custGeom>
              <a:avLst/>
              <a:gdLst/>
              <a:ahLst/>
              <a:cxnLst/>
              <a:rect l="l" t="t" r="r" b="b"/>
              <a:pathLst>
                <a:path w="1332895" h="812800">
                  <a:moveTo>
                    <a:pt x="0" y="0"/>
                  </a:moveTo>
                  <a:lnTo>
                    <a:pt x="1332895" y="0"/>
                  </a:lnTo>
                  <a:lnTo>
                    <a:pt x="1332895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DB3349"/>
            </a:solidFill>
          </p:spPr>
          <p:txBody>
            <a:bodyPr/>
            <a:lstStyle/>
            <a:p>
              <a:endParaRPr lang="en-BE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1332895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>
            <a:off x="1522567" y="1849931"/>
            <a:ext cx="7254285" cy="7408369"/>
          </a:xfrm>
          <a:custGeom>
            <a:avLst/>
            <a:gdLst/>
            <a:ahLst/>
            <a:cxnLst/>
            <a:rect l="l" t="t" r="r" b="b"/>
            <a:pathLst>
              <a:path w="7254285" h="7408369">
                <a:moveTo>
                  <a:pt x="0" y="0"/>
                </a:moveTo>
                <a:lnTo>
                  <a:pt x="7254285" y="0"/>
                </a:lnTo>
                <a:lnTo>
                  <a:pt x="7254285" y="7408369"/>
                </a:lnTo>
                <a:lnTo>
                  <a:pt x="0" y="740836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BE"/>
          </a:p>
        </p:txBody>
      </p:sp>
      <p:sp>
        <p:nvSpPr>
          <p:cNvPr id="16" name="TextBox 16"/>
          <p:cNvSpPr txBox="1"/>
          <p:nvPr/>
        </p:nvSpPr>
        <p:spPr>
          <a:xfrm>
            <a:off x="928179" y="888755"/>
            <a:ext cx="15725934" cy="14902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695"/>
              </a:lnSpc>
            </a:pPr>
            <a:r>
              <a:rPr lang="en-US" sz="6399" spc="-294">
                <a:solidFill>
                  <a:srgbClr val="000000"/>
                </a:solidFill>
                <a:latin typeface="Lazord Mono Bold"/>
              </a:rPr>
              <a:t>For Development &amp; Dissemination</a:t>
            </a:r>
          </a:p>
          <a:p>
            <a:pPr algn="l">
              <a:lnSpc>
                <a:spcPts val="5695"/>
              </a:lnSpc>
            </a:pPr>
            <a:endParaRPr lang="en-US" sz="6399" spc="-294">
              <a:solidFill>
                <a:srgbClr val="000000"/>
              </a:solidFill>
              <a:latin typeface="Lazord Mono Bold"/>
            </a:endParaRPr>
          </a:p>
        </p:txBody>
      </p:sp>
      <p:pic>
        <p:nvPicPr>
          <p:cNvPr id="18" name="Picture 17" descr="A person standing in front of a table&#10;&#10;Description automatically generated">
            <a:extLst>
              <a:ext uri="{FF2B5EF4-FFF2-40B4-BE49-F238E27FC236}">
                <a16:creationId xmlns:a16="http://schemas.microsoft.com/office/drawing/2014/main" id="{B202FE4A-9653-3F05-3D65-1A05CD73937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77"/>
          <a:stretch/>
        </p:blipFill>
        <p:spPr>
          <a:xfrm>
            <a:off x="9410128" y="1849930"/>
            <a:ext cx="7391400" cy="7408369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514350" y="9429750"/>
            <a:ext cx="5060835" cy="3086100"/>
            <a:chOff x="0" y="0"/>
            <a:chExt cx="1332895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32895" cy="812800"/>
            </a:xfrm>
            <a:custGeom>
              <a:avLst/>
              <a:gdLst/>
              <a:ahLst/>
              <a:cxnLst/>
              <a:rect l="l" t="t" r="r" b="b"/>
              <a:pathLst>
                <a:path w="1332895" h="812800">
                  <a:moveTo>
                    <a:pt x="0" y="0"/>
                  </a:moveTo>
                  <a:lnTo>
                    <a:pt x="1332895" y="0"/>
                  </a:lnTo>
                  <a:lnTo>
                    <a:pt x="1332895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DB3349"/>
            </a:solidFill>
          </p:spPr>
          <p:txBody>
            <a:bodyPr/>
            <a:lstStyle/>
            <a:p>
              <a:endParaRPr lang="en-BE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1332895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4546485" y="9429750"/>
            <a:ext cx="5060835" cy="3086100"/>
            <a:chOff x="0" y="0"/>
            <a:chExt cx="1332895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332895" cy="812800"/>
            </a:xfrm>
            <a:custGeom>
              <a:avLst/>
              <a:gdLst/>
              <a:ahLst/>
              <a:cxnLst/>
              <a:rect l="l" t="t" r="r" b="b"/>
              <a:pathLst>
                <a:path w="1332895" h="812800">
                  <a:moveTo>
                    <a:pt x="0" y="0"/>
                  </a:moveTo>
                  <a:lnTo>
                    <a:pt x="1332895" y="0"/>
                  </a:lnTo>
                  <a:lnTo>
                    <a:pt x="1332895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1AB5DB"/>
            </a:solidFill>
          </p:spPr>
          <p:txBody>
            <a:bodyPr/>
            <a:lstStyle/>
            <a:p>
              <a:endParaRPr lang="en-BE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1332895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9607321" y="9429750"/>
            <a:ext cx="5060835" cy="3086100"/>
            <a:chOff x="0" y="0"/>
            <a:chExt cx="1332895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332895" cy="812800"/>
            </a:xfrm>
            <a:custGeom>
              <a:avLst/>
              <a:gdLst/>
              <a:ahLst/>
              <a:cxnLst/>
              <a:rect l="l" t="t" r="r" b="b"/>
              <a:pathLst>
                <a:path w="1332895" h="812800">
                  <a:moveTo>
                    <a:pt x="0" y="0"/>
                  </a:moveTo>
                  <a:lnTo>
                    <a:pt x="1332895" y="0"/>
                  </a:lnTo>
                  <a:lnTo>
                    <a:pt x="1332895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F2BC2A"/>
            </a:solidFill>
          </p:spPr>
          <p:txBody>
            <a:bodyPr/>
            <a:lstStyle/>
            <a:p>
              <a:endParaRPr lang="en-BE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1332895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4668156" y="9429750"/>
            <a:ext cx="5060835" cy="3086100"/>
            <a:chOff x="0" y="0"/>
            <a:chExt cx="1332895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332895" cy="812800"/>
            </a:xfrm>
            <a:custGeom>
              <a:avLst/>
              <a:gdLst/>
              <a:ahLst/>
              <a:cxnLst/>
              <a:rect l="l" t="t" r="r" b="b"/>
              <a:pathLst>
                <a:path w="1332895" h="812800">
                  <a:moveTo>
                    <a:pt x="0" y="0"/>
                  </a:moveTo>
                  <a:lnTo>
                    <a:pt x="1332895" y="0"/>
                  </a:lnTo>
                  <a:lnTo>
                    <a:pt x="1332895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DB3349"/>
            </a:solidFill>
          </p:spPr>
          <p:txBody>
            <a:bodyPr/>
            <a:lstStyle/>
            <a:p>
              <a:endParaRPr lang="en-BE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1332895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>
            <a:off x="9607321" y="1902465"/>
            <a:ext cx="6980586" cy="7254823"/>
          </a:xfrm>
          <a:custGeom>
            <a:avLst/>
            <a:gdLst/>
            <a:ahLst/>
            <a:cxnLst/>
            <a:rect l="l" t="t" r="r" b="b"/>
            <a:pathLst>
              <a:path w="6980586" h="7254823">
                <a:moveTo>
                  <a:pt x="0" y="0"/>
                </a:moveTo>
                <a:lnTo>
                  <a:pt x="6980585" y="0"/>
                </a:lnTo>
                <a:lnTo>
                  <a:pt x="6980585" y="7254823"/>
                </a:lnTo>
                <a:lnTo>
                  <a:pt x="0" y="725482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BE"/>
          </a:p>
        </p:txBody>
      </p:sp>
      <p:sp>
        <p:nvSpPr>
          <p:cNvPr id="15" name="Freeform 15"/>
          <p:cNvSpPr/>
          <p:nvPr/>
        </p:nvSpPr>
        <p:spPr>
          <a:xfrm>
            <a:off x="1179481" y="1902465"/>
            <a:ext cx="7613900" cy="7254823"/>
          </a:xfrm>
          <a:custGeom>
            <a:avLst/>
            <a:gdLst/>
            <a:ahLst/>
            <a:cxnLst/>
            <a:rect l="l" t="t" r="r" b="b"/>
            <a:pathLst>
              <a:path w="7613900" h="7254823">
                <a:moveTo>
                  <a:pt x="0" y="0"/>
                </a:moveTo>
                <a:lnTo>
                  <a:pt x="7613900" y="0"/>
                </a:lnTo>
                <a:lnTo>
                  <a:pt x="7613900" y="7254823"/>
                </a:lnTo>
                <a:lnTo>
                  <a:pt x="0" y="725482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BE"/>
          </a:p>
        </p:txBody>
      </p:sp>
      <p:sp>
        <p:nvSpPr>
          <p:cNvPr id="16" name="TextBox 16"/>
          <p:cNvSpPr txBox="1"/>
          <p:nvPr/>
        </p:nvSpPr>
        <p:spPr>
          <a:xfrm>
            <a:off x="928179" y="888755"/>
            <a:ext cx="15725934" cy="14902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695"/>
              </a:lnSpc>
            </a:pPr>
            <a:r>
              <a:rPr lang="en-US" sz="6399" spc="-294">
                <a:solidFill>
                  <a:srgbClr val="000000"/>
                </a:solidFill>
                <a:latin typeface="Lazord Mono Bold"/>
              </a:rPr>
              <a:t>For Development &amp; Dissemination</a:t>
            </a:r>
          </a:p>
          <a:p>
            <a:pPr algn="l">
              <a:lnSpc>
                <a:spcPts val="5695"/>
              </a:lnSpc>
            </a:pPr>
            <a:endParaRPr lang="en-US" sz="6399" spc="-294">
              <a:solidFill>
                <a:srgbClr val="000000"/>
              </a:solidFill>
              <a:latin typeface="Lazord Mono Bold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514350" y="9429750"/>
            <a:ext cx="5060835" cy="3086100"/>
            <a:chOff x="0" y="0"/>
            <a:chExt cx="1332895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32895" cy="812800"/>
            </a:xfrm>
            <a:custGeom>
              <a:avLst/>
              <a:gdLst/>
              <a:ahLst/>
              <a:cxnLst/>
              <a:rect l="l" t="t" r="r" b="b"/>
              <a:pathLst>
                <a:path w="1332895" h="812800">
                  <a:moveTo>
                    <a:pt x="0" y="0"/>
                  </a:moveTo>
                  <a:lnTo>
                    <a:pt x="1332895" y="0"/>
                  </a:lnTo>
                  <a:lnTo>
                    <a:pt x="1332895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DB3349"/>
            </a:solidFill>
          </p:spPr>
          <p:txBody>
            <a:bodyPr/>
            <a:lstStyle/>
            <a:p>
              <a:endParaRPr lang="en-BE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1332895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4546485" y="9429750"/>
            <a:ext cx="5060835" cy="3086100"/>
            <a:chOff x="0" y="0"/>
            <a:chExt cx="1332895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332895" cy="812800"/>
            </a:xfrm>
            <a:custGeom>
              <a:avLst/>
              <a:gdLst/>
              <a:ahLst/>
              <a:cxnLst/>
              <a:rect l="l" t="t" r="r" b="b"/>
              <a:pathLst>
                <a:path w="1332895" h="812800">
                  <a:moveTo>
                    <a:pt x="0" y="0"/>
                  </a:moveTo>
                  <a:lnTo>
                    <a:pt x="1332895" y="0"/>
                  </a:lnTo>
                  <a:lnTo>
                    <a:pt x="1332895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1AB5DB"/>
            </a:solidFill>
          </p:spPr>
          <p:txBody>
            <a:bodyPr/>
            <a:lstStyle/>
            <a:p>
              <a:endParaRPr lang="en-BE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1332895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9607321" y="9429750"/>
            <a:ext cx="5060835" cy="3086100"/>
            <a:chOff x="0" y="0"/>
            <a:chExt cx="1332895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332895" cy="812800"/>
            </a:xfrm>
            <a:custGeom>
              <a:avLst/>
              <a:gdLst/>
              <a:ahLst/>
              <a:cxnLst/>
              <a:rect l="l" t="t" r="r" b="b"/>
              <a:pathLst>
                <a:path w="1332895" h="812800">
                  <a:moveTo>
                    <a:pt x="0" y="0"/>
                  </a:moveTo>
                  <a:lnTo>
                    <a:pt x="1332895" y="0"/>
                  </a:lnTo>
                  <a:lnTo>
                    <a:pt x="1332895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F2BC2A"/>
            </a:solidFill>
          </p:spPr>
          <p:txBody>
            <a:bodyPr/>
            <a:lstStyle/>
            <a:p>
              <a:endParaRPr lang="en-BE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1332895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4668156" y="9429750"/>
            <a:ext cx="5060835" cy="3086100"/>
            <a:chOff x="0" y="0"/>
            <a:chExt cx="1332895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332895" cy="812800"/>
            </a:xfrm>
            <a:custGeom>
              <a:avLst/>
              <a:gdLst/>
              <a:ahLst/>
              <a:cxnLst/>
              <a:rect l="l" t="t" r="r" b="b"/>
              <a:pathLst>
                <a:path w="1332895" h="812800">
                  <a:moveTo>
                    <a:pt x="0" y="0"/>
                  </a:moveTo>
                  <a:lnTo>
                    <a:pt x="1332895" y="0"/>
                  </a:lnTo>
                  <a:lnTo>
                    <a:pt x="1332895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DB3349"/>
            </a:solidFill>
          </p:spPr>
          <p:txBody>
            <a:bodyPr/>
            <a:lstStyle/>
            <a:p>
              <a:endParaRPr lang="en-BE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1332895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>
            <a:off x="1784816" y="764767"/>
            <a:ext cx="14718369" cy="8279082"/>
          </a:xfrm>
          <a:custGeom>
            <a:avLst/>
            <a:gdLst/>
            <a:ahLst/>
            <a:cxnLst/>
            <a:rect l="l" t="t" r="r" b="b"/>
            <a:pathLst>
              <a:path w="14718369" h="8279082">
                <a:moveTo>
                  <a:pt x="0" y="0"/>
                </a:moveTo>
                <a:lnTo>
                  <a:pt x="14718368" y="0"/>
                </a:lnTo>
                <a:lnTo>
                  <a:pt x="14718368" y="8279083"/>
                </a:lnTo>
                <a:lnTo>
                  <a:pt x="0" y="827908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BE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514350" y="9429750"/>
            <a:ext cx="5060835" cy="3086100"/>
            <a:chOff x="0" y="0"/>
            <a:chExt cx="1332895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32895" cy="812800"/>
            </a:xfrm>
            <a:custGeom>
              <a:avLst/>
              <a:gdLst/>
              <a:ahLst/>
              <a:cxnLst/>
              <a:rect l="l" t="t" r="r" b="b"/>
              <a:pathLst>
                <a:path w="1332895" h="812800">
                  <a:moveTo>
                    <a:pt x="0" y="0"/>
                  </a:moveTo>
                  <a:lnTo>
                    <a:pt x="1332895" y="0"/>
                  </a:lnTo>
                  <a:lnTo>
                    <a:pt x="1332895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DB3349"/>
            </a:solidFill>
          </p:spPr>
          <p:txBody>
            <a:bodyPr/>
            <a:lstStyle/>
            <a:p>
              <a:endParaRPr lang="en-BE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1332895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4546485" y="9429750"/>
            <a:ext cx="5060835" cy="3086100"/>
            <a:chOff x="0" y="0"/>
            <a:chExt cx="1332895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332895" cy="812800"/>
            </a:xfrm>
            <a:custGeom>
              <a:avLst/>
              <a:gdLst/>
              <a:ahLst/>
              <a:cxnLst/>
              <a:rect l="l" t="t" r="r" b="b"/>
              <a:pathLst>
                <a:path w="1332895" h="812800">
                  <a:moveTo>
                    <a:pt x="0" y="0"/>
                  </a:moveTo>
                  <a:lnTo>
                    <a:pt x="1332895" y="0"/>
                  </a:lnTo>
                  <a:lnTo>
                    <a:pt x="1332895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1AB5DB"/>
            </a:solidFill>
          </p:spPr>
          <p:txBody>
            <a:bodyPr/>
            <a:lstStyle/>
            <a:p>
              <a:endParaRPr lang="en-BE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1332895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9607321" y="9429750"/>
            <a:ext cx="5060835" cy="3086100"/>
            <a:chOff x="0" y="0"/>
            <a:chExt cx="1332895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332895" cy="812800"/>
            </a:xfrm>
            <a:custGeom>
              <a:avLst/>
              <a:gdLst/>
              <a:ahLst/>
              <a:cxnLst/>
              <a:rect l="l" t="t" r="r" b="b"/>
              <a:pathLst>
                <a:path w="1332895" h="812800">
                  <a:moveTo>
                    <a:pt x="0" y="0"/>
                  </a:moveTo>
                  <a:lnTo>
                    <a:pt x="1332895" y="0"/>
                  </a:lnTo>
                  <a:lnTo>
                    <a:pt x="1332895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F2BC2A"/>
            </a:solidFill>
          </p:spPr>
          <p:txBody>
            <a:bodyPr/>
            <a:lstStyle/>
            <a:p>
              <a:endParaRPr lang="en-BE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1332895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4668156" y="9429750"/>
            <a:ext cx="5060835" cy="3086100"/>
            <a:chOff x="0" y="0"/>
            <a:chExt cx="1332895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332895" cy="812800"/>
            </a:xfrm>
            <a:custGeom>
              <a:avLst/>
              <a:gdLst/>
              <a:ahLst/>
              <a:cxnLst/>
              <a:rect l="l" t="t" r="r" b="b"/>
              <a:pathLst>
                <a:path w="1332895" h="812800">
                  <a:moveTo>
                    <a:pt x="0" y="0"/>
                  </a:moveTo>
                  <a:lnTo>
                    <a:pt x="1332895" y="0"/>
                  </a:lnTo>
                  <a:lnTo>
                    <a:pt x="1332895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DB3349"/>
            </a:solidFill>
          </p:spPr>
          <p:txBody>
            <a:bodyPr/>
            <a:lstStyle/>
            <a:p>
              <a:endParaRPr lang="en-BE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1332895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 rot="344910">
            <a:off x="13910261" y="5926447"/>
            <a:ext cx="3729534" cy="3105685"/>
          </a:xfrm>
          <a:custGeom>
            <a:avLst/>
            <a:gdLst/>
            <a:ahLst/>
            <a:cxnLst/>
            <a:rect l="l" t="t" r="r" b="b"/>
            <a:pathLst>
              <a:path w="3729534" h="3105685">
                <a:moveTo>
                  <a:pt x="0" y="0"/>
                </a:moveTo>
                <a:lnTo>
                  <a:pt x="3729535" y="0"/>
                </a:lnTo>
                <a:lnTo>
                  <a:pt x="3729535" y="3105685"/>
                </a:lnTo>
                <a:lnTo>
                  <a:pt x="0" y="310568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BE"/>
          </a:p>
        </p:txBody>
      </p:sp>
      <p:sp>
        <p:nvSpPr>
          <p:cNvPr id="15" name="Freeform 15"/>
          <p:cNvSpPr/>
          <p:nvPr/>
        </p:nvSpPr>
        <p:spPr>
          <a:xfrm rot="641372">
            <a:off x="14824598" y="6395729"/>
            <a:ext cx="1635800" cy="1839857"/>
          </a:xfrm>
          <a:custGeom>
            <a:avLst/>
            <a:gdLst/>
            <a:ahLst/>
            <a:cxnLst/>
            <a:rect l="l" t="t" r="r" b="b"/>
            <a:pathLst>
              <a:path w="1635800" h="1839857">
                <a:moveTo>
                  <a:pt x="0" y="0"/>
                </a:moveTo>
                <a:lnTo>
                  <a:pt x="1635800" y="0"/>
                </a:lnTo>
                <a:lnTo>
                  <a:pt x="1635800" y="1839857"/>
                </a:lnTo>
                <a:lnTo>
                  <a:pt x="0" y="183985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BE"/>
          </a:p>
        </p:txBody>
      </p:sp>
      <p:sp>
        <p:nvSpPr>
          <p:cNvPr id="16" name="TextBox 16"/>
          <p:cNvSpPr txBox="1"/>
          <p:nvPr/>
        </p:nvSpPr>
        <p:spPr>
          <a:xfrm>
            <a:off x="928179" y="888755"/>
            <a:ext cx="15725934" cy="7758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695"/>
              </a:lnSpc>
            </a:pPr>
            <a:r>
              <a:rPr lang="en-US" sz="6399" spc="-294">
                <a:solidFill>
                  <a:srgbClr val="000000"/>
                </a:solidFill>
                <a:latin typeface="Lazord Mono Bold"/>
              </a:rPr>
              <a:t>What Next?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928179" y="3317039"/>
            <a:ext cx="16270394" cy="5200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88"/>
              </a:lnSpc>
            </a:pPr>
            <a:r>
              <a:rPr lang="en-US" sz="4256" spc="-195">
                <a:solidFill>
                  <a:srgbClr val="37C9EF"/>
                </a:solidFill>
                <a:latin typeface="Lazord Mono"/>
              </a:rPr>
              <a:t>Implementation - </a:t>
            </a:r>
            <a:r>
              <a:rPr lang="en-US" sz="4256" spc="-195">
                <a:solidFill>
                  <a:srgbClr val="000000"/>
                </a:solidFill>
                <a:latin typeface="Lazord Mono"/>
              </a:rPr>
              <a:t>train-the-trainers &amp; evaluate impact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928179" y="5008825"/>
            <a:ext cx="16270394" cy="5200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88"/>
              </a:lnSpc>
            </a:pPr>
            <a:r>
              <a:rPr lang="en-US" sz="4256" spc="-195">
                <a:solidFill>
                  <a:srgbClr val="37C9EF"/>
                </a:solidFill>
                <a:latin typeface="Lazord Mono"/>
              </a:rPr>
              <a:t>Make a sustainable business plan 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028700" y="6795654"/>
            <a:ext cx="16270394" cy="4873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88"/>
              </a:lnSpc>
            </a:pPr>
            <a:r>
              <a:rPr lang="en-US" sz="4256" spc="-195" dirty="0">
                <a:solidFill>
                  <a:srgbClr val="37C9EF"/>
                </a:solidFill>
                <a:latin typeface="Lazord Mono"/>
              </a:rPr>
              <a:t>Youth-led sessions (with evaluation) 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514350" y="9429750"/>
            <a:ext cx="5060835" cy="3086100"/>
            <a:chOff x="0" y="0"/>
            <a:chExt cx="1332895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32895" cy="812800"/>
            </a:xfrm>
            <a:custGeom>
              <a:avLst/>
              <a:gdLst/>
              <a:ahLst/>
              <a:cxnLst/>
              <a:rect l="l" t="t" r="r" b="b"/>
              <a:pathLst>
                <a:path w="1332895" h="812800">
                  <a:moveTo>
                    <a:pt x="0" y="0"/>
                  </a:moveTo>
                  <a:lnTo>
                    <a:pt x="1332895" y="0"/>
                  </a:lnTo>
                  <a:lnTo>
                    <a:pt x="1332895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DB3349"/>
            </a:solidFill>
          </p:spPr>
          <p:txBody>
            <a:bodyPr/>
            <a:lstStyle/>
            <a:p>
              <a:endParaRPr lang="en-BE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1332895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4546485" y="9429750"/>
            <a:ext cx="5060835" cy="3086100"/>
            <a:chOff x="0" y="0"/>
            <a:chExt cx="1332895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332895" cy="812800"/>
            </a:xfrm>
            <a:custGeom>
              <a:avLst/>
              <a:gdLst/>
              <a:ahLst/>
              <a:cxnLst/>
              <a:rect l="l" t="t" r="r" b="b"/>
              <a:pathLst>
                <a:path w="1332895" h="812800">
                  <a:moveTo>
                    <a:pt x="0" y="0"/>
                  </a:moveTo>
                  <a:lnTo>
                    <a:pt x="1332895" y="0"/>
                  </a:lnTo>
                  <a:lnTo>
                    <a:pt x="1332895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1AB5DB"/>
            </a:solidFill>
          </p:spPr>
          <p:txBody>
            <a:bodyPr/>
            <a:lstStyle/>
            <a:p>
              <a:endParaRPr lang="en-BE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1332895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9607321" y="9429750"/>
            <a:ext cx="5060835" cy="3086100"/>
            <a:chOff x="0" y="0"/>
            <a:chExt cx="1332895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332895" cy="812800"/>
            </a:xfrm>
            <a:custGeom>
              <a:avLst/>
              <a:gdLst/>
              <a:ahLst/>
              <a:cxnLst/>
              <a:rect l="l" t="t" r="r" b="b"/>
              <a:pathLst>
                <a:path w="1332895" h="812800">
                  <a:moveTo>
                    <a:pt x="0" y="0"/>
                  </a:moveTo>
                  <a:lnTo>
                    <a:pt x="1332895" y="0"/>
                  </a:lnTo>
                  <a:lnTo>
                    <a:pt x="1332895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F2BC2A"/>
            </a:solidFill>
          </p:spPr>
          <p:txBody>
            <a:bodyPr/>
            <a:lstStyle/>
            <a:p>
              <a:endParaRPr lang="en-BE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1332895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4668156" y="9429750"/>
            <a:ext cx="5060835" cy="3086100"/>
            <a:chOff x="0" y="0"/>
            <a:chExt cx="1332895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332895" cy="812800"/>
            </a:xfrm>
            <a:custGeom>
              <a:avLst/>
              <a:gdLst/>
              <a:ahLst/>
              <a:cxnLst/>
              <a:rect l="l" t="t" r="r" b="b"/>
              <a:pathLst>
                <a:path w="1332895" h="812800">
                  <a:moveTo>
                    <a:pt x="0" y="0"/>
                  </a:moveTo>
                  <a:lnTo>
                    <a:pt x="1332895" y="0"/>
                  </a:lnTo>
                  <a:lnTo>
                    <a:pt x="1332895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DB3349"/>
            </a:solidFill>
          </p:spPr>
          <p:txBody>
            <a:bodyPr/>
            <a:lstStyle/>
            <a:p>
              <a:endParaRPr lang="en-BE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1332895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>
            <a:off x="2197309" y="1995043"/>
            <a:ext cx="14360064" cy="7323676"/>
          </a:xfrm>
          <a:custGeom>
            <a:avLst/>
            <a:gdLst/>
            <a:ahLst/>
            <a:cxnLst/>
            <a:rect l="l" t="t" r="r" b="b"/>
            <a:pathLst>
              <a:path w="14360064" h="7323676">
                <a:moveTo>
                  <a:pt x="0" y="0"/>
                </a:moveTo>
                <a:lnTo>
                  <a:pt x="14360064" y="0"/>
                </a:lnTo>
                <a:lnTo>
                  <a:pt x="14360064" y="7323676"/>
                </a:lnTo>
                <a:lnTo>
                  <a:pt x="0" y="732367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2634"/>
            </a:stretch>
          </a:blipFill>
        </p:spPr>
        <p:txBody>
          <a:bodyPr/>
          <a:lstStyle/>
          <a:p>
            <a:endParaRPr lang="en-BE"/>
          </a:p>
        </p:txBody>
      </p:sp>
      <p:sp>
        <p:nvSpPr>
          <p:cNvPr id="15" name="TextBox 15"/>
          <p:cNvSpPr txBox="1"/>
          <p:nvPr/>
        </p:nvSpPr>
        <p:spPr>
          <a:xfrm>
            <a:off x="1028700" y="855248"/>
            <a:ext cx="11738193" cy="7758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695"/>
              </a:lnSpc>
            </a:pPr>
            <a:r>
              <a:rPr lang="en-US" sz="6399" spc="-294">
                <a:solidFill>
                  <a:srgbClr val="000000"/>
                </a:solidFill>
                <a:latin typeface="Lazord Mono Bold"/>
              </a:rPr>
              <a:t>The </a:t>
            </a:r>
            <a:r>
              <a:rPr lang="en-US" sz="6399" spc="-294">
                <a:solidFill>
                  <a:srgbClr val="1AB5DB"/>
                </a:solidFill>
                <a:latin typeface="Lazord Mono Bold"/>
              </a:rPr>
              <a:t>Backstory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514350" y="9429750"/>
            <a:ext cx="5060835" cy="3086100"/>
            <a:chOff x="0" y="0"/>
            <a:chExt cx="1332895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32895" cy="812800"/>
            </a:xfrm>
            <a:custGeom>
              <a:avLst/>
              <a:gdLst/>
              <a:ahLst/>
              <a:cxnLst/>
              <a:rect l="l" t="t" r="r" b="b"/>
              <a:pathLst>
                <a:path w="1332895" h="812800">
                  <a:moveTo>
                    <a:pt x="0" y="0"/>
                  </a:moveTo>
                  <a:lnTo>
                    <a:pt x="1332895" y="0"/>
                  </a:lnTo>
                  <a:lnTo>
                    <a:pt x="1332895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DB3349"/>
            </a:solidFill>
          </p:spPr>
          <p:txBody>
            <a:bodyPr/>
            <a:lstStyle/>
            <a:p>
              <a:endParaRPr lang="en-BE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1332895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4546485" y="9429750"/>
            <a:ext cx="5060835" cy="3086100"/>
            <a:chOff x="0" y="0"/>
            <a:chExt cx="1332895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332895" cy="812800"/>
            </a:xfrm>
            <a:custGeom>
              <a:avLst/>
              <a:gdLst/>
              <a:ahLst/>
              <a:cxnLst/>
              <a:rect l="l" t="t" r="r" b="b"/>
              <a:pathLst>
                <a:path w="1332895" h="812800">
                  <a:moveTo>
                    <a:pt x="0" y="0"/>
                  </a:moveTo>
                  <a:lnTo>
                    <a:pt x="1332895" y="0"/>
                  </a:lnTo>
                  <a:lnTo>
                    <a:pt x="1332895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1AB5DB"/>
            </a:solidFill>
          </p:spPr>
          <p:txBody>
            <a:bodyPr/>
            <a:lstStyle/>
            <a:p>
              <a:endParaRPr lang="en-BE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1332895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9607321" y="9429750"/>
            <a:ext cx="5060835" cy="3086100"/>
            <a:chOff x="0" y="0"/>
            <a:chExt cx="1332895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332895" cy="812800"/>
            </a:xfrm>
            <a:custGeom>
              <a:avLst/>
              <a:gdLst/>
              <a:ahLst/>
              <a:cxnLst/>
              <a:rect l="l" t="t" r="r" b="b"/>
              <a:pathLst>
                <a:path w="1332895" h="812800">
                  <a:moveTo>
                    <a:pt x="0" y="0"/>
                  </a:moveTo>
                  <a:lnTo>
                    <a:pt x="1332895" y="0"/>
                  </a:lnTo>
                  <a:lnTo>
                    <a:pt x="1332895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F2BC2A"/>
            </a:solidFill>
          </p:spPr>
          <p:txBody>
            <a:bodyPr/>
            <a:lstStyle/>
            <a:p>
              <a:endParaRPr lang="en-BE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1332895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4668156" y="9429750"/>
            <a:ext cx="5060835" cy="3086100"/>
            <a:chOff x="0" y="0"/>
            <a:chExt cx="1332895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332895" cy="812800"/>
            </a:xfrm>
            <a:custGeom>
              <a:avLst/>
              <a:gdLst/>
              <a:ahLst/>
              <a:cxnLst/>
              <a:rect l="l" t="t" r="r" b="b"/>
              <a:pathLst>
                <a:path w="1332895" h="812800">
                  <a:moveTo>
                    <a:pt x="0" y="0"/>
                  </a:moveTo>
                  <a:lnTo>
                    <a:pt x="1332895" y="0"/>
                  </a:lnTo>
                  <a:lnTo>
                    <a:pt x="1332895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DB3349"/>
            </a:solidFill>
          </p:spPr>
          <p:txBody>
            <a:bodyPr/>
            <a:lstStyle/>
            <a:p>
              <a:endParaRPr lang="en-BE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1332895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>
            <a:off x="443453" y="2398776"/>
            <a:ext cx="6213518" cy="6139167"/>
          </a:xfrm>
          <a:custGeom>
            <a:avLst/>
            <a:gdLst/>
            <a:ahLst/>
            <a:cxnLst/>
            <a:rect l="l" t="t" r="r" b="b"/>
            <a:pathLst>
              <a:path w="6213518" h="6139167">
                <a:moveTo>
                  <a:pt x="0" y="0"/>
                </a:moveTo>
                <a:lnTo>
                  <a:pt x="6213517" y="0"/>
                </a:lnTo>
                <a:lnTo>
                  <a:pt x="6213517" y="6139167"/>
                </a:lnTo>
                <a:lnTo>
                  <a:pt x="0" y="613916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9032" r="-19100"/>
            </a:stretch>
          </a:blipFill>
        </p:spPr>
        <p:txBody>
          <a:bodyPr/>
          <a:lstStyle/>
          <a:p>
            <a:endParaRPr lang="en-BE"/>
          </a:p>
        </p:txBody>
      </p:sp>
      <p:sp>
        <p:nvSpPr>
          <p:cNvPr id="15" name="Freeform 15"/>
          <p:cNvSpPr/>
          <p:nvPr/>
        </p:nvSpPr>
        <p:spPr>
          <a:xfrm>
            <a:off x="6836354" y="2398776"/>
            <a:ext cx="6071102" cy="6139167"/>
          </a:xfrm>
          <a:custGeom>
            <a:avLst/>
            <a:gdLst/>
            <a:ahLst/>
            <a:cxnLst/>
            <a:rect l="l" t="t" r="r" b="b"/>
            <a:pathLst>
              <a:path w="6071102" h="6139167">
                <a:moveTo>
                  <a:pt x="0" y="0"/>
                </a:moveTo>
                <a:lnTo>
                  <a:pt x="6071101" y="0"/>
                </a:lnTo>
                <a:lnTo>
                  <a:pt x="6071101" y="6139167"/>
                </a:lnTo>
                <a:lnTo>
                  <a:pt x="0" y="613916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9287" r="-32319"/>
            </a:stretch>
          </a:blipFill>
        </p:spPr>
        <p:txBody>
          <a:bodyPr/>
          <a:lstStyle/>
          <a:p>
            <a:endParaRPr lang="en-BE"/>
          </a:p>
        </p:txBody>
      </p:sp>
      <p:sp>
        <p:nvSpPr>
          <p:cNvPr id="16" name="TextBox 16"/>
          <p:cNvSpPr txBox="1"/>
          <p:nvPr/>
        </p:nvSpPr>
        <p:spPr>
          <a:xfrm>
            <a:off x="13088430" y="2569881"/>
            <a:ext cx="4692946" cy="40804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34059" lvl="1" indent="-367030" algn="l">
              <a:lnSpc>
                <a:spcPts val="5473"/>
              </a:lnSpc>
              <a:buFont typeface="Arial"/>
              <a:buChar char="•"/>
            </a:pPr>
            <a:r>
              <a:rPr lang="en-US" sz="3399">
                <a:solidFill>
                  <a:srgbClr val="000000"/>
                </a:solidFill>
                <a:latin typeface="Aileron Thin"/>
              </a:rPr>
              <a:t>Better infrastructure</a:t>
            </a:r>
          </a:p>
          <a:p>
            <a:pPr marL="734059" lvl="1" indent="-367030" algn="l">
              <a:lnSpc>
                <a:spcPts val="5473"/>
              </a:lnSpc>
              <a:buFont typeface="Arial"/>
              <a:buChar char="•"/>
            </a:pPr>
            <a:r>
              <a:rPr lang="en-US" sz="3399">
                <a:solidFill>
                  <a:srgbClr val="000000"/>
                </a:solidFill>
                <a:latin typeface="Aileron Thin"/>
              </a:rPr>
              <a:t>Facilitate girls claiming public spaces </a:t>
            </a:r>
          </a:p>
          <a:p>
            <a:pPr marL="734059" lvl="1" indent="-367030" algn="l">
              <a:lnSpc>
                <a:spcPts val="5473"/>
              </a:lnSpc>
              <a:buFont typeface="Arial"/>
              <a:buChar char="•"/>
            </a:pPr>
            <a:r>
              <a:rPr lang="en-US" sz="3399">
                <a:solidFill>
                  <a:srgbClr val="1AB5DB"/>
                </a:solidFill>
                <a:latin typeface="Aileron Bold"/>
              </a:rPr>
              <a:t>Sensitisation about harassment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028700" y="857697"/>
            <a:ext cx="16169874" cy="6457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00"/>
              </a:lnSpc>
            </a:pPr>
            <a:r>
              <a:rPr lang="en-US" sz="4800" spc="-220">
                <a:solidFill>
                  <a:srgbClr val="000000"/>
                </a:solidFill>
                <a:latin typeface="Aileron"/>
              </a:rPr>
              <a:t>How to create </a:t>
            </a:r>
            <a:r>
              <a:rPr lang="en-US" sz="4800" spc="-220">
                <a:solidFill>
                  <a:srgbClr val="1AB5DB"/>
                </a:solidFill>
                <a:latin typeface="Aileron"/>
              </a:rPr>
              <a:t>safer</a:t>
            </a:r>
            <a:r>
              <a:rPr lang="en-US" sz="4800" spc="-220">
                <a:solidFill>
                  <a:srgbClr val="000000"/>
                </a:solidFill>
                <a:latin typeface="Aileron"/>
              </a:rPr>
              <a:t> cities for girls &amp; women?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514350" y="9429750"/>
            <a:ext cx="5060835" cy="3086100"/>
            <a:chOff x="0" y="0"/>
            <a:chExt cx="1332895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32895" cy="812800"/>
            </a:xfrm>
            <a:custGeom>
              <a:avLst/>
              <a:gdLst/>
              <a:ahLst/>
              <a:cxnLst/>
              <a:rect l="l" t="t" r="r" b="b"/>
              <a:pathLst>
                <a:path w="1332895" h="812800">
                  <a:moveTo>
                    <a:pt x="0" y="0"/>
                  </a:moveTo>
                  <a:lnTo>
                    <a:pt x="1332895" y="0"/>
                  </a:lnTo>
                  <a:lnTo>
                    <a:pt x="1332895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DB3349"/>
            </a:solidFill>
          </p:spPr>
          <p:txBody>
            <a:bodyPr/>
            <a:lstStyle/>
            <a:p>
              <a:endParaRPr lang="en-BE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1332895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4546485" y="9429750"/>
            <a:ext cx="5060835" cy="3086100"/>
            <a:chOff x="0" y="0"/>
            <a:chExt cx="1332895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332895" cy="812800"/>
            </a:xfrm>
            <a:custGeom>
              <a:avLst/>
              <a:gdLst/>
              <a:ahLst/>
              <a:cxnLst/>
              <a:rect l="l" t="t" r="r" b="b"/>
              <a:pathLst>
                <a:path w="1332895" h="812800">
                  <a:moveTo>
                    <a:pt x="0" y="0"/>
                  </a:moveTo>
                  <a:lnTo>
                    <a:pt x="1332895" y="0"/>
                  </a:lnTo>
                  <a:lnTo>
                    <a:pt x="1332895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1AB5DB"/>
            </a:solidFill>
          </p:spPr>
          <p:txBody>
            <a:bodyPr/>
            <a:lstStyle/>
            <a:p>
              <a:endParaRPr lang="en-BE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1332895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9607321" y="9429750"/>
            <a:ext cx="5060835" cy="3086100"/>
            <a:chOff x="0" y="0"/>
            <a:chExt cx="1332895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332895" cy="812800"/>
            </a:xfrm>
            <a:custGeom>
              <a:avLst/>
              <a:gdLst/>
              <a:ahLst/>
              <a:cxnLst/>
              <a:rect l="l" t="t" r="r" b="b"/>
              <a:pathLst>
                <a:path w="1332895" h="812800">
                  <a:moveTo>
                    <a:pt x="0" y="0"/>
                  </a:moveTo>
                  <a:lnTo>
                    <a:pt x="1332895" y="0"/>
                  </a:lnTo>
                  <a:lnTo>
                    <a:pt x="1332895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F2BC2A"/>
            </a:solidFill>
          </p:spPr>
          <p:txBody>
            <a:bodyPr/>
            <a:lstStyle/>
            <a:p>
              <a:endParaRPr lang="en-BE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1332895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4668156" y="9429750"/>
            <a:ext cx="5060835" cy="3086100"/>
            <a:chOff x="0" y="0"/>
            <a:chExt cx="1332895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332895" cy="812800"/>
            </a:xfrm>
            <a:custGeom>
              <a:avLst/>
              <a:gdLst/>
              <a:ahLst/>
              <a:cxnLst/>
              <a:rect l="l" t="t" r="r" b="b"/>
              <a:pathLst>
                <a:path w="1332895" h="812800">
                  <a:moveTo>
                    <a:pt x="0" y="0"/>
                  </a:moveTo>
                  <a:lnTo>
                    <a:pt x="1332895" y="0"/>
                  </a:lnTo>
                  <a:lnTo>
                    <a:pt x="1332895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DB3349"/>
            </a:solidFill>
          </p:spPr>
          <p:txBody>
            <a:bodyPr/>
            <a:lstStyle/>
            <a:p>
              <a:endParaRPr lang="en-BE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1332895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1028700" y="855248"/>
            <a:ext cx="11738193" cy="7758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695"/>
              </a:lnSpc>
            </a:pPr>
            <a:r>
              <a:rPr lang="en-US" sz="6399" spc="-294">
                <a:solidFill>
                  <a:srgbClr val="000000"/>
                </a:solidFill>
                <a:latin typeface="Lazord Mono Bold"/>
              </a:rPr>
              <a:t>The </a:t>
            </a:r>
            <a:r>
              <a:rPr lang="en-US" sz="6399" spc="-294">
                <a:solidFill>
                  <a:srgbClr val="1AB5DB"/>
                </a:solidFill>
                <a:latin typeface="Lazord Mono Bold"/>
              </a:rPr>
              <a:t>Idea!</a:t>
            </a:r>
          </a:p>
        </p:txBody>
      </p:sp>
      <p:sp>
        <p:nvSpPr>
          <p:cNvPr id="15" name="Freeform 15"/>
          <p:cNvSpPr/>
          <p:nvPr/>
        </p:nvSpPr>
        <p:spPr>
          <a:xfrm rot="1450087">
            <a:off x="14600337" y="1411945"/>
            <a:ext cx="1863947" cy="2681938"/>
          </a:xfrm>
          <a:custGeom>
            <a:avLst/>
            <a:gdLst/>
            <a:ahLst/>
            <a:cxnLst/>
            <a:rect l="l" t="t" r="r" b="b"/>
            <a:pathLst>
              <a:path w="1863947" h="2681938">
                <a:moveTo>
                  <a:pt x="0" y="0"/>
                </a:moveTo>
                <a:lnTo>
                  <a:pt x="1863947" y="0"/>
                </a:lnTo>
                <a:lnTo>
                  <a:pt x="1863947" y="2681938"/>
                </a:lnTo>
                <a:lnTo>
                  <a:pt x="0" y="268193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BE"/>
          </a:p>
        </p:txBody>
      </p:sp>
      <p:sp>
        <p:nvSpPr>
          <p:cNvPr id="16" name="TextBox 16"/>
          <p:cNvSpPr txBox="1"/>
          <p:nvPr/>
        </p:nvSpPr>
        <p:spPr>
          <a:xfrm>
            <a:off x="1028700" y="2506644"/>
            <a:ext cx="11228263" cy="20231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473"/>
              </a:lnSpc>
            </a:pPr>
            <a:r>
              <a:rPr lang="en-US" sz="3399">
                <a:solidFill>
                  <a:srgbClr val="000000"/>
                </a:solidFill>
                <a:latin typeface="Aileron Bold"/>
              </a:rPr>
              <a:t>How can we sensitise people about sexual violence?</a:t>
            </a:r>
          </a:p>
          <a:p>
            <a:pPr algn="l">
              <a:lnSpc>
                <a:spcPts val="5473"/>
              </a:lnSpc>
            </a:pPr>
            <a:endParaRPr lang="en-US" sz="3399">
              <a:solidFill>
                <a:srgbClr val="000000"/>
              </a:solidFill>
              <a:latin typeface="Aileron Bold"/>
            </a:endParaRPr>
          </a:p>
          <a:p>
            <a:pPr algn="l">
              <a:lnSpc>
                <a:spcPts val="5473"/>
              </a:lnSpc>
            </a:pPr>
            <a:r>
              <a:rPr lang="en-US" sz="3399">
                <a:solidFill>
                  <a:srgbClr val="000000"/>
                </a:solidFill>
                <a:latin typeface="Aileron"/>
              </a:rPr>
              <a:t>Bystander training though... </a:t>
            </a:r>
            <a:r>
              <a:rPr lang="en-US" sz="3399">
                <a:solidFill>
                  <a:srgbClr val="1AB5DB"/>
                </a:solidFill>
                <a:latin typeface="Aileron"/>
              </a:rPr>
              <a:t>a Game!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356392" y="4905375"/>
            <a:ext cx="14921819" cy="23690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34059" lvl="1" indent="-367030" algn="l">
              <a:lnSpc>
                <a:spcPts val="6425"/>
              </a:lnSpc>
              <a:buFont typeface="Arial"/>
              <a:buChar char="•"/>
            </a:pPr>
            <a:r>
              <a:rPr lang="en-US" sz="3399">
                <a:solidFill>
                  <a:srgbClr val="000000"/>
                </a:solidFill>
                <a:latin typeface="Aileron"/>
              </a:rPr>
              <a:t>Bystander training is more effective through active learning &amp; interaction.</a:t>
            </a:r>
          </a:p>
          <a:p>
            <a:pPr marL="734059" lvl="1" indent="-367030" algn="l">
              <a:lnSpc>
                <a:spcPts val="6425"/>
              </a:lnSpc>
              <a:buFont typeface="Arial"/>
              <a:buChar char="•"/>
            </a:pPr>
            <a:r>
              <a:rPr lang="en-US" sz="3399">
                <a:solidFill>
                  <a:srgbClr val="000000"/>
                </a:solidFill>
                <a:latin typeface="Aileron"/>
              </a:rPr>
              <a:t>Low-cost &amp; independent resource.</a:t>
            </a:r>
          </a:p>
          <a:p>
            <a:pPr marL="734059" lvl="1" indent="-367030" algn="l">
              <a:lnSpc>
                <a:spcPts val="6425"/>
              </a:lnSpc>
              <a:buFont typeface="Arial"/>
              <a:buChar char="•"/>
            </a:pPr>
            <a:r>
              <a:rPr lang="en-US" sz="3399">
                <a:solidFill>
                  <a:srgbClr val="000000"/>
                </a:solidFill>
                <a:latin typeface="Aileron"/>
              </a:rPr>
              <a:t>Make learning fun.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028700" y="7912608"/>
            <a:ext cx="14076586" cy="6516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473"/>
              </a:lnSpc>
            </a:pPr>
            <a:r>
              <a:rPr lang="en-US" sz="3399">
                <a:solidFill>
                  <a:srgbClr val="000000"/>
                </a:solidFill>
                <a:latin typeface="Aileron"/>
              </a:rPr>
              <a:t>Community-based </a:t>
            </a:r>
            <a:r>
              <a:rPr lang="en-US" sz="3399">
                <a:solidFill>
                  <a:srgbClr val="1AB5DB"/>
                </a:solidFill>
                <a:latin typeface="Aileron"/>
              </a:rPr>
              <a:t>by the community for the community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514350" y="9429750"/>
            <a:ext cx="5060835" cy="3086100"/>
            <a:chOff x="0" y="0"/>
            <a:chExt cx="1332895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32895" cy="812800"/>
            </a:xfrm>
            <a:custGeom>
              <a:avLst/>
              <a:gdLst/>
              <a:ahLst/>
              <a:cxnLst/>
              <a:rect l="l" t="t" r="r" b="b"/>
              <a:pathLst>
                <a:path w="1332895" h="812800">
                  <a:moveTo>
                    <a:pt x="0" y="0"/>
                  </a:moveTo>
                  <a:lnTo>
                    <a:pt x="1332895" y="0"/>
                  </a:lnTo>
                  <a:lnTo>
                    <a:pt x="1332895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DB3349"/>
            </a:solidFill>
          </p:spPr>
          <p:txBody>
            <a:bodyPr/>
            <a:lstStyle/>
            <a:p>
              <a:endParaRPr lang="en-BE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1332895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4546485" y="9429750"/>
            <a:ext cx="5060835" cy="3086100"/>
            <a:chOff x="0" y="0"/>
            <a:chExt cx="1332895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332895" cy="812800"/>
            </a:xfrm>
            <a:custGeom>
              <a:avLst/>
              <a:gdLst/>
              <a:ahLst/>
              <a:cxnLst/>
              <a:rect l="l" t="t" r="r" b="b"/>
              <a:pathLst>
                <a:path w="1332895" h="812800">
                  <a:moveTo>
                    <a:pt x="0" y="0"/>
                  </a:moveTo>
                  <a:lnTo>
                    <a:pt x="1332895" y="0"/>
                  </a:lnTo>
                  <a:lnTo>
                    <a:pt x="1332895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1AB5DB"/>
            </a:solidFill>
          </p:spPr>
          <p:txBody>
            <a:bodyPr/>
            <a:lstStyle/>
            <a:p>
              <a:endParaRPr lang="en-BE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1332895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9607321" y="9429750"/>
            <a:ext cx="5060835" cy="3086100"/>
            <a:chOff x="0" y="0"/>
            <a:chExt cx="1332895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332895" cy="812800"/>
            </a:xfrm>
            <a:custGeom>
              <a:avLst/>
              <a:gdLst/>
              <a:ahLst/>
              <a:cxnLst/>
              <a:rect l="l" t="t" r="r" b="b"/>
              <a:pathLst>
                <a:path w="1332895" h="812800">
                  <a:moveTo>
                    <a:pt x="0" y="0"/>
                  </a:moveTo>
                  <a:lnTo>
                    <a:pt x="1332895" y="0"/>
                  </a:lnTo>
                  <a:lnTo>
                    <a:pt x="1332895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F2BC2A"/>
            </a:solidFill>
          </p:spPr>
          <p:txBody>
            <a:bodyPr/>
            <a:lstStyle/>
            <a:p>
              <a:endParaRPr lang="en-BE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1332895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4668156" y="9429750"/>
            <a:ext cx="5060835" cy="3086100"/>
            <a:chOff x="0" y="0"/>
            <a:chExt cx="1332895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332895" cy="812800"/>
            </a:xfrm>
            <a:custGeom>
              <a:avLst/>
              <a:gdLst/>
              <a:ahLst/>
              <a:cxnLst/>
              <a:rect l="l" t="t" r="r" b="b"/>
              <a:pathLst>
                <a:path w="1332895" h="812800">
                  <a:moveTo>
                    <a:pt x="0" y="0"/>
                  </a:moveTo>
                  <a:lnTo>
                    <a:pt x="1332895" y="0"/>
                  </a:lnTo>
                  <a:lnTo>
                    <a:pt x="1332895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DB3349"/>
            </a:solidFill>
          </p:spPr>
          <p:txBody>
            <a:bodyPr/>
            <a:lstStyle/>
            <a:p>
              <a:endParaRPr lang="en-BE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1332895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1028700" y="855248"/>
            <a:ext cx="11738193" cy="7758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695"/>
              </a:lnSpc>
            </a:pPr>
            <a:r>
              <a:rPr lang="en-US" sz="6399" spc="-294">
                <a:solidFill>
                  <a:srgbClr val="000000"/>
                </a:solidFill>
                <a:latin typeface="Lazord Mono Bold"/>
              </a:rPr>
              <a:t>The </a:t>
            </a:r>
            <a:r>
              <a:rPr lang="en-US" sz="6399" spc="-294">
                <a:solidFill>
                  <a:srgbClr val="1AB5DB"/>
                </a:solidFill>
                <a:latin typeface="Lazord Mono Bold"/>
              </a:rPr>
              <a:t>Community</a:t>
            </a:r>
          </a:p>
        </p:txBody>
      </p:sp>
      <p:sp>
        <p:nvSpPr>
          <p:cNvPr id="15" name="Freeform 15"/>
          <p:cNvSpPr/>
          <p:nvPr/>
        </p:nvSpPr>
        <p:spPr>
          <a:xfrm>
            <a:off x="9144000" y="664748"/>
            <a:ext cx="7752258" cy="8402652"/>
          </a:xfrm>
          <a:custGeom>
            <a:avLst/>
            <a:gdLst/>
            <a:ahLst/>
            <a:cxnLst/>
            <a:rect l="l" t="t" r="r" b="b"/>
            <a:pathLst>
              <a:path w="7752258" h="8402652">
                <a:moveTo>
                  <a:pt x="0" y="0"/>
                </a:moveTo>
                <a:lnTo>
                  <a:pt x="7752258" y="0"/>
                </a:lnTo>
                <a:lnTo>
                  <a:pt x="7752258" y="8402651"/>
                </a:lnTo>
                <a:lnTo>
                  <a:pt x="0" y="840265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849" t="-14355" r="-98893"/>
            </a:stretch>
          </a:blipFill>
        </p:spPr>
        <p:txBody>
          <a:bodyPr/>
          <a:lstStyle/>
          <a:p>
            <a:endParaRPr lang="en-BE"/>
          </a:p>
        </p:txBody>
      </p:sp>
      <p:sp>
        <p:nvSpPr>
          <p:cNvPr id="16" name="Freeform 16"/>
          <p:cNvSpPr/>
          <p:nvPr/>
        </p:nvSpPr>
        <p:spPr>
          <a:xfrm>
            <a:off x="1329356" y="4915031"/>
            <a:ext cx="2493151" cy="1112085"/>
          </a:xfrm>
          <a:custGeom>
            <a:avLst/>
            <a:gdLst/>
            <a:ahLst/>
            <a:cxnLst/>
            <a:rect l="l" t="t" r="r" b="b"/>
            <a:pathLst>
              <a:path w="2493151" h="1112085">
                <a:moveTo>
                  <a:pt x="0" y="0"/>
                </a:moveTo>
                <a:lnTo>
                  <a:pt x="2493152" y="0"/>
                </a:lnTo>
                <a:lnTo>
                  <a:pt x="2493152" y="1112085"/>
                </a:lnTo>
                <a:lnTo>
                  <a:pt x="0" y="111208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163" b="-1163"/>
            </a:stretch>
          </a:blipFill>
        </p:spPr>
        <p:txBody>
          <a:bodyPr/>
          <a:lstStyle/>
          <a:p>
            <a:endParaRPr lang="en-BE"/>
          </a:p>
        </p:txBody>
      </p:sp>
      <p:sp>
        <p:nvSpPr>
          <p:cNvPr id="17" name="Freeform 17"/>
          <p:cNvSpPr/>
          <p:nvPr/>
        </p:nvSpPr>
        <p:spPr>
          <a:xfrm>
            <a:off x="1982147" y="2636622"/>
            <a:ext cx="4636737" cy="1268759"/>
          </a:xfrm>
          <a:custGeom>
            <a:avLst/>
            <a:gdLst/>
            <a:ahLst/>
            <a:cxnLst/>
            <a:rect l="l" t="t" r="r" b="b"/>
            <a:pathLst>
              <a:path w="4636737" h="1268759">
                <a:moveTo>
                  <a:pt x="0" y="0"/>
                </a:moveTo>
                <a:lnTo>
                  <a:pt x="4636737" y="0"/>
                </a:lnTo>
                <a:lnTo>
                  <a:pt x="4636737" y="1268759"/>
                </a:lnTo>
                <a:lnTo>
                  <a:pt x="0" y="126875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BE"/>
          </a:p>
        </p:txBody>
      </p:sp>
      <p:grpSp>
        <p:nvGrpSpPr>
          <p:cNvPr id="18" name="Group 18"/>
          <p:cNvGrpSpPr/>
          <p:nvPr/>
        </p:nvGrpSpPr>
        <p:grpSpPr>
          <a:xfrm>
            <a:off x="2710646" y="7399467"/>
            <a:ext cx="4825437" cy="1507358"/>
            <a:chOff x="0" y="0"/>
            <a:chExt cx="6433916" cy="2009811"/>
          </a:xfrm>
        </p:grpSpPr>
        <p:sp>
          <p:nvSpPr>
            <p:cNvPr id="19" name="Freeform 19"/>
            <p:cNvSpPr/>
            <p:nvPr/>
          </p:nvSpPr>
          <p:spPr>
            <a:xfrm>
              <a:off x="0" y="253184"/>
              <a:ext cx="1635926" cy="1635926"/>
            </a:xfrm>
            <a:custGeom>
              <a:avLst/>
              <a:gdLst/>
              <a:ahLst/>
              <a:cxnLst/>
              <a:rect l="l" t="t" r="r" b="b"/>
              <a:pathLst>
                <a:path w="1635926" h="1635926">
                  <a:moveTo>
                    <a:pt x="0" y="0"/>
                  </a:moveTo>
                  <a:lnTo>
                    <a:pt x="1635926" y="0"/>
                  </a:lnTo>
                  <a:lnTo>
                    <a:pt x="1635926" y="1635926"/>
                  </a:lnTo>
                  <a:lnTo>
                    <a:pt x="0" y="16359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en-BE"/>
            </a:p>
          </p:txBody>
        </p:sp>
        <p:sp>
          <p:nvSpPr>
            <p:cNvPr id="20" name="Freeform 20"/>
            <p:cNvSpPr/>
            <p:nvPr/>
          </p:nvSpPr>
          <p:spPr>
            <a:xfrm>
              <a:off x="2034218" y="0"/>
              <a:ext cx="4399699" cy="2009811"/>
            </a:xfrm>
            <a:custGeom>
              <a:avLst/>
              <a:gdLst/>
              <a:ahLst/>
              <a:cxnLst/>
              <a:rect l="l" t="t" r="r" b="b"/>
              <a:pathLst>
                <a:path w="4399699" h="2009811">
                  <a:moveTo>
                    <a:pt x="0" y="0"/>
                  </a:moveTo>
                  <a:lnTo>
                    <a:pt x="4399698" y="0"/>
                  </a:lnTo>
                  <a:lnTo>
                    <a:pt x="4399698" y="2009811"/>
                  </a:lnTo>
                  <a:lnTo>
                    <a:pt x="0" y="20098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r="-202634"/>
              </a:stretch>
            </a:blipFill>
          </p:spPr>
          <p:txBody>
            <a:bodyPr/>
            <a:lstStyle/>
            <a:p>
              <a:endParaRPr lang="en-BE"/>
            </a:p>
          </p:txBody>
        </p:sp>
      </p:grpSp>
      <p:sp>
        <p:nvSpPr>
          <p:cNvPr id="21" name="Freeform 21"/>
          <p:cNvSpPr/>
          <p:nvPr/>
        </p:nvSpPr>
        <p:spPr>
          <a:xfrm>
            <a:off x="4752524" y="4170213"/>
            <a:ext cx="2324379" cy="2324379"/>
          </a:xfrm>
          <a:custGeom>
            <a:avLst/>
            <a:gdLst/>
            <a:ahLst/>
            <a:cxnLst/>
            <a:rect l="l" t="t" r="r" b="b"/>
            <a:pathLst>
              <a:path w="2324379" h="2324379">
                <a:moveTo>
                  <a:pt x="0" y="0"/>
                </a:moveTo>
                <a:lnTo>
                  <a:pt x="2324379" y="0"/>
                </a:lnTo>
                <a:lnTo>
                  <a:pt x="2324379" y="2324379"/>
                </a:lnTo>
                <a:lnTo>
                  <a:pt x="0" y="232437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BE"/>
          </a:p>
        </p:txBody>
      </p:sp>
      <p:sp>
        <p:nvSpPr>
          <p:cNvPr id="22" name="TextBox 22"/>
          <p:cNvSpPr txBox="1"/>
          <p:nvPr/>
        </p:nvSpPr>
        <p:spPr>
          <a:xfrm>
            <a:off x="712220" y="7693469"/>
            <a:ext cx="14076586" cy="8336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81"/>
              </a:lnSpc>
            </a:pPr>
            <a:r>
              <a:rPr lang="en-US" sz="2100">
                <a:solidFill>
                  <a:srgbClr val="000000"/>
                </a:solidFill>
                <a:latin typeface="Aileron"/>
              </a:rPr>
              <a:t>with funding </a:t>
            </a:r>
          </a:p>
          <a:p>
            <a:pPr algn="l">
              <a:lnSpc>
                <a:spcPts val="3381"/>
              </a:lnSpc>
            </a:pPr>
            <a:r>
              <a:rPr lang="en-US" sz="2100">
                <a:solidFill>
                  <a:srgbClr val="000000"/>
                </a:solidFill>
                <a:latin typeface="Aileron"/>
              </a:rPr>
              <a:t>from: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514350" y="9429750"/>
            <a:ext cx="5060835" cy="3086100"/>
            <a:chOff x="0" y="0"/>
            <a:chExt cx="1332895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32895" cy="812800"/>
            </a:xfrm>
            <a:custGeom>
              <a:avLst/>
              <a:gdLst/>
              <a:ahLst/>
              <a:cxnLst/>
              <a:rect l="l" t="t" r="r" b="b"/>
              <a:pathLst>
                <a:path w="1332895" h="812800">
                  <a:moveTo>
                    <a:pt x="0" y="0"/>
                  </a:moveTo>
                  <a:lnTo>
                    <a:pt x="1332895" y="0"/>
                  </a:lnTo>
                  <a:lnTo>
                    <a:pt x="1332895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DB3349"/>
            </a:solidFill>
          </p:spPr>
          <p:txBody>
            <a:bodyPr/>
            <a:lstStyle/>
            <a:p>
              <a:endParaRPr lang="en-BE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1332895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4546485" y="9429750"/>
            <a:ext cx="5060835" cy="3086100"/>
            <a:chOff x="0" y="0"/>
            <a:chExt cx="1332895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332895" cy="812800"/>
            </a:xfrm>
            <a:custGeom>
              <a:avLst/>
              <a:gdLst/>
              <a:ahLst/>
              <a:cxnLst/>
              <a:rect l="l" t="t" r="r" b="b"/>
              <a:pathLst>
                <a:path w="1332895" h="812800">
                  <a:moveTo>
                    <a:pt x="0" y="0"/>
                  </a:moveTo>
                  <a:lnTo>
                    <a:pt x="1332895" y="0"/>
                  </a:lnTo>
                  <a:lnTo>
                    <a:pt x="1332895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1AB5DB"/>
            </a:solidFill>
          </p:spPr>
          <p:txBody>
            <a:bodyPr/>
            <a:lstStyle/>
            <a:p>
              <a:endParaRPr lang="en-BE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1332895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9607321" y="9429750"/>
            <a:ext cx="5060835" cy="3086100"/>
            <a:chOff x="0" y="0"/>
            <a:chExt cx="1332895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332895" cy="812800"/>
            </a:xfrm>
            <a:custGeom>
              <a:avLst/>
              <a:gdLst/>
              <a:ahLst/>
              <a:cxnLst/>
              <a:rect l="l" t="t" r="r" b="b"/>
              <a:pathLst>
                <a:path w="1332895" h="812800">
                  <a:moveTo>
                    <a:pt x="0" y="0"/>
                  </a:moveTo>
                  <a:lnTo>
                    <a:pt x="1332895" y="0"/>
                  </a:lnTo>
                  <a:lnTo>
                    <a:pt x="1332895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F2BC2A"/>
            </a:solidFill>
          </p:spPr>
          <p:txBody>
            <a:bodyPr/>
            <a:lstStyle/>
            <a:p>
              <a:endParaRPr lang="en-BE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1332895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4668156" y="9429750"/>
            <a:ext cx="5060835" cy="3086100"/>
            <a:chOff x="0" y="0"/>
            <a:chExt cx="1332895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332895" cy="812800"/>
            </a:xfrm>
            <a:custGeom>
              <a:avLst/>
              <a:gdLst/>
              <a:ahLst/>
              <a:cxnLst/>
              <a:rect l="l" t="t" r="r" b="b"/>
              <a:pathLst>
                <a:path w="1332895" h="812800">
                  <a:moveTo>
                    <a:pt x="0" y="0"/>
                  </a:moveTo>
                  <a:lnTo>
                    <a:pt x="1332895" y="0"/>
                  </a:lnTo>
                  <a:lnTo>
                    <a:pt x="1332895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DB3349"/>
            </a:solidFill>
          </p:spPr>
          <p:txBody>
            <a:bodyPr/>
            <a:lstStyle/>
            <a:p>
              <a:endParaRPr lang="en-BE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1332895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1028700" y="855248"/>
            <a:ext cx="11738193" cy="7758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695"/>
              </a:lnSpc>
            </a:pPr>
            <a:r>
              <a:rPr lang="en-US" sz="6399" spc="-294">
                <a:solidFill>
                  <a:srgbClr val="000000"/>
                </a:solidFill>
                <a:latin typeface="Lazord Mono Bold"/>
              </a:rPr>
              <a:t>The </a:t>
            </a:r>
            <a:r>
              <a:rPr lang="en-US" sz="6399" spc="-294">
                <a:solidFill>
                  <a:srgbClr val="1AB5DB"/>
                </a:solidFill>
                <a:latin typeface="Lazord Mono Bold"/>
              </a:rPr>
              <a:t>Co-creation </a:t>
            </a:r>
            <a:r>
              <a:rPr lang="en-US" sz="6399" spc="-294">
                <a:solidFill>
                  <a:srgbClr val="000000"/>
                </a:solidFill>
                <a:latin typeface="Lazord Mono Bold"/>
              </a:rPr>
              <a:t>aims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028700" y="2506644"/>
            <a:ext cx="11228263" cy="20231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473"/>
              </a:lnSpc>
            </a:pPr>
            <a:r>
              <a:rPr lang="en-US" sz="3399">
                <a:solidFill>
                  <a:srgbClr val="000000"/>
                </a:solidFill>
                <a:latin typeface="Aileron Bold"/>
              </a:rPr>
              <a:t>Of the Project</a:t>
            </a:r>
          </a:p>
          <a:p>
            <a:pPr marL="734059" lvl="1" indent="-367030" algn="l">
              <a:lnSpc>
                <a:spcPts val="5473"/>
              </a:lnSpc>
              <a:buFont typeface="Arial"/>
              <a:buChar char="•"/>
            </a:pPr>
            <a:r>
              <a:rPr lang="en-US" sz="3399">
                <a:solidFill>
                  <a:srgbClr val="000000"/>
                </a:solidFill>
                <a:latin typeface="Aileron"/>
              </a:rPr>
              <a:t>the aims &amp; final goals</a:t>
            </a:r>
          </a:p>
          <a:p>
            <a:pPr marL="734059" lvl="1" indent="-367030" algn="l">
              <a:lnSpc>
                <a:spcPts val="5473"/>
              </a:lnSpc>
              <a:buFont typeface="Arial"/>
              <a:buChar char="•"/>
            </a:pPr>
            <a:r>
              <a:rPr lang="en-US" sz="3399">
                <a:solidFill>
                  <a:srgbClr val="000000"/>
                </a:solidFill>
                <a:latin typeface="Aileron"/>
              </a:rPr>
              <a:t>the engagement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028700" y="5896759"/>
            <a:ext cx="11228263" cy="20231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473"/>
              </a:lnSpc>
            </a:pPr>
            <a:r>
              <a:rPr lang="en-US" sz="3399">
                <a:solidFill>
                  <a:srgbClr val="000000"/>
                </a:solidFill>
                <a:latin typeface="Aileron Bold"/>
              </a:rPr>
              <a:t>Of the Intervention</a:t>
            </a:r>
          </a:p>
          <a:p>
            <a:pPr marL="734059" lvl="1" indent="-367030" algn="l">
              <a:lnSpc>
                <a:spcPts val="5473"/>
              </a:lnSpc>
              <a:buFont typeface="Arial"/>
              <a:buChar char="•"/>
            </a:pPr>
            <a:r>
              <a:rPr lang="en-US" sz="3399">
                <a:solidFill>
                  <a:srgbClr val="000000"/>
                </a:solidFill>
                <a:latin typeface="Aileron"/>
              </a:rPr>
              <a:t>design of the game</a:t>
            </a:r>
          </a:p>
          <a:p>
            <a:pPr marL="734059" lvl="1" indent="-367030" algn="l">
              <a:lnSpc>
                <a:spcPts val="5473"/>
              </a:lnSpc>
              <a:buFont typeface="Arial"/>
              <a:buChar char="•"/>
            </a:pPr>
            <a:r>
              <a:rPr lang="en-US" sz="3399">
                <a:solidFill>
                  <a:srgbClr val="000000"/>
                </a:solidFill>
                <a:latin typeface="Aileron"/>
              </a:rPr>
              <a:t>content &amp; mechanics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5627648" y="3878178"/>
            <a:ext cx="11228263" cy="6516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473"/>
              </a:lnSpc>
            </a:pPr>
            <a:r>
              <a:rPr lang="en-US" sz="3399">
                <a:solidFill>
                  <a:srgbClr val="1AB5DB"/>
                </a:solidFill>
                <a:latin typeface="Aileron Italics"/>
              </a:rPr>
              <a:t>what should citizen engagement look like?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6207296" y="3192411"/>
            <a:ext cx="11228263" cy="6516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473"/>
              </a:lnSpc>
            </a:pPr>
            <a:r>
              <a:rPr lang="en-US" sz="3399">
                <a:solidFill>
                  <a:srgbClr val="1AB5DB"/>
                </a:solidFill>
                <a:latin typeface="Aileron Italics"/>
              </a:rPr>
              <a:t>what should the bystander training game teach? to whom?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5970310" y="6582526"/>
            <a:ext cx="11228263" cy="6516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473"/>
              </a:lnSpc>
            </a:pPr>
            <a:r>
              <a:rPr lang="en-US" sz="3399">
                <a:solidFill>
                  <a:srgbClr val="1AB5DB"/>
                </a:solidFill>
                <a:latin typeface="Aileron Italics"/>
              </a:rPr>
              <a:t>what kind of game?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6207296" y="7268293"/>
            <a:ext cx="11228263" cy="6516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473"/>
              </a:lnSpc>
            </a:pPr>
            <a:r>
              <a:rPr lang="en-US" sz="3399">
                <a:solidFill>
                  <a:srgbClr val="1AB5DB"/>
                </a:solidFill>
                <a:latin typeface="Aileron Italics"/>
              </a:rPr>
              <a:t>what should it teach? how?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514350" y="9429750"/>
            <a:ext cx="5060835" cy="3086100"/>
            <a:chOff x="0" y="0"/>
            <a:chExt cx="1332895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32895" cy="812800"/>
            </a:xfrm>
            <a:custGeom>
              <a:avLst/>
              <a:gdLst/>
              <a:ahLst/>
              <a:cxnLst/>
              <a:rect l="l" t="t" r="r" b="b"/>
              <a:pathLst>
                <a:path w="1332895" h="812800">
                  <a:moveTo>
                    <a:pt x="0" y="0"/>
                  </a:moveTo>
                  <a:lnTo>
                    <a:pt x="1332895" y="0"/>
                  </a:lnTo>
                  <a:lnTo>
                    <a:pt x="1332895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DB3349"/>
            </a:solidFill>
          </p:spPr>
          <p:txBody>
            <a:bodyPr/>
            <a:lstStyle/>
            <a:p>
              <a:endParaRPr lang="en-BE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1332895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4546485" y="9429750"/>
            <a:ext cx="5060835" cy="3086100"/>
            <a:chOff x="0" y="0"/>
            <a:chExt cx="1332895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332895" cy="812800"/>
            </a:xfrm>
            <a:custGeom>
              <a:avLst/>
              <a:gdLst/>
              <a:ahLst/>
              <a:cxnLst/>
              <a:rect l="l" t="t" r="r" b="b"/>
              <a:pathLst>
                <a:path w="1332895" h="812800">
                  <a:moveTo>
                    <a:pt x="0" y="0"/>
                  </a:moveTo>
                  <a:lnTo>
                    <a:pt x="1332895" y="0"/>
                  </a:lnTo>
                  <a:lnTo>
                    <a:pt x="1332895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1AB5DB"/>
            </a:solidFill>
          </p:spPr>
          <p:txBody>
            <a:bodyPr/>
            <a:lstStyle/>
            <a:p>
              <a:endParaRPr lang="en-BE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1332895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9607321" y="9429750"/>
            <a:ext cx="5060835" cy="3086100"/>
            <a:chOff x="0" y="0"/>
            <a:chExt cx="1332895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332895" cy="812800"/>
            </a:xfrm>
            <a:custGeom>
              <a:avLst/>
              <a:gdLst/>
              <a:ahLst/>
              <a:cxnLst/>
              <a:rect l="l" t="t" r="r" b="b"/>
              <a:pathLst>
                <a:path w="1332895" h="812800">
                  <a:moveTo>
                    <a:pt x="0" y="0"/>
                  </a:moveTo>
                  <a:lnTo>
                    <a:pt x="1332895" y="0"/>
                  </a:lnTo>
                  <a:lnTo>
                    <a:pt x="1332895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F2BC2A"/>
            </a:solidFill>
          </p:spPr>
          <p:txBody>
            <a:bodyPr/>
            <a:lstStyle/>
            <a:p>
              <a:endParaRPr lang="en-BE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1332895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4668156" y="9429750"/>
            <a:ext cx="5060835" cy="3086100"/>
            <a:chOff x="0" y="0"/>
            <a:chExt cx="1332895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332895" cy="812800"/>
            </a:xfrm>
            <a:custGeom>
              <a:avLst/>
              <a:gdLst/>
              <a:ahLst/>
              <a:cxnLst/>
              <a:rect l="l" t="t" r="r" b="b"/>
              <a:pathLst>
                <a:path w="1332895" h="812800">
                  <a:moveTo>
                    <a:pt x="0" y="0"/>
                  </a:moveTo>
                  <a:lnTo>
                    <a:pt x="1332895" y="0"/>
                  </a:lnTo>
                  <a:lnTo>
                    <a:pt x="1332895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DB3349"/>
            </a:solidFill>
          </p:spPr>
          <p:txBody>
            <a:bodyPr/>
            <a:lstStyle/>
            <a:p>
              <a:endParaRPr lang="en-BE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1332895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4" name="AutoShape 14"/>
          <p:cNvSpPr/>
          <p:nvPr/>
        </p:nvSpPr>
        <p:spPr>
          <a:xfrm flipV="1">
            <a:off x="3986897" y="4755881"/>
            <a:ext cx="3305688" cy="0"/>
          </a:xfrm>
          <a:prstGeom prst="line">
            <a:avLst/>
          </a:prstGeom>
          <a:ln w="57150" cap="flat">
            <a:solidFill>
              <a:srgbClr val="EDF0F2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BE"/>
          </a:p>
        </p:txBody>
      </p:sp>
      <p:grpSp>
        <p:nvGrpSpPr>
          <p:cNvPr id="15" name="Group 15"/>
          <p:cNvGrpSpPr/>
          <p:nvPr/>
        </p:nvGrpSpPr>
        <p:grpSpPr>
          <a:xfrm>
            <a:off x="3683932" y="4604398"/>
            <a:ext cx="302965" cy="302965"/>
            <a:chOff x="0" y="0"/>
            <a:chExt cx="812800" cy="8128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37C9EF"/>
            </a:solidFill>
          </p:spPr>
          <p:txBody>
            <a:bodyPr/>
            <a:lstStyle/>
            <a:p>
              <a:endParaRPr lang="en-BE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15426012" y="4263792"/>
            <a:ext cx="2457578" cy="1080205"/>
            <a:chOff x="0" y="0"/>
            <a:chExt cx="3276771" cy="1440274"/>
          </a:xfrm>
        </p:grpSpPr>
        <p:sp>
          <p:nvSpPr>
            <p:cNvPr id="19" name="TextBox 19"/>
            <p:cNvSpPr txBox="1"/>
            <p:nvPr/>
          </p:nvSpPr>
          <p:spPr>
            <a:xfrm>
              <a:off x="0" y="-47625"/>
              <a:ext cx="3276771" cy="52505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359"/>
                </a:lnSpc>
              </a:pPr>
              <a:r>
                <a:rPr lang="en-US" sz="2400">
                  <a:solidFill>
                    <a:srgbClr val="191919"/>
                  </a:solidFill>
                  <a:latin typeface="Aileron Bold"/>
                </a:rPr>
                <a:t>2024</a:t>
              </a:r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560428"/>
              <a:ext cx="3276771" cy="87984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700"/>
                </a:lnSpc>
              </a:pPr>
              <a:r>
                <a:rPr lang="en-US" sz="1800" spc="26">
                  <a:solidFill>
                    <a:srgbClr val="191919"/>
                  </a:solidFill>
                  <a:latin typeface="Aileron"/>
                </a:rPr>
                <a:t>Final development &amp; dissemination</a:t>
              </a:r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6659586" y="4604398"/>
            <a:ext cx="302965" cy="302965"/>
            <a:chOff x="0" y="0"/>
            <a:chExt cx="812800" cy="81280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37C9EF"/>
            </a:solidFill>
          </p:spPr>
          <p:txBody>
            <a:bodyPr/>
            <a:lstStyle/>
            <a:p>
              <a:endParaRPr lang="en-BE"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9300293" y="4604398"/>
            <a:ext cx="302965" cy="302965"/>
            <a:chOff x="0" y="0"/>
            <a:chExt cx="812800" cy="812800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37C9EF"/>
            </a:solidFill>
          </p:spPr>
          <p:txBody>
            <a:bodyPr/>
            <a:lstStyle/>
            <a:p>
              <a:endParaRPr lang="en-BE"/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sp>
        <p:nvSpPr>
          <p:cNvPr id="27" name="AutoShape 27"/>
          <p:cNvSpPr/>
          <p:nvPr/>
        </p:nvSpPr>
        <p:spPr>
          <a:xfrm>
            <a:off x="6962551" y="4755881"/>
            <a:ext cx="2337742" cy="0"/>
          </a:xfrm>
          <a:prstGeom prst="line">
            <a:avLst/>
          </a:prstGeom>
          <a:ln w="57150" cap="flat">
            <a:solidFill>
              <a:srgbClr val="EDF0F2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BE"/>
          </a:p>
        </p:txBody>
      </p:sp>
      <p:sp>
        <p:nvSpPr>
          <p:cNvPr id="28" name="AutoShape 28"/>
          <p:cNvSpPr/>
          <p:nvPr/>
        </p:nvSpPr>
        <p:spPr>
          <a:xfrm>
            <a:off x="9603258" y="4755881"/>
            <a:ext cx="5822754" cy="48014"/>
          </a:xfrm>
          <a:prstGeom prst="line">
            <a:avLst/>
          </a:prstGeom>
          <a:ln w="57150" cap="flat">
            <a:solidFill>
              <a:srgbClr val="EDF0F2"/>
            </a:solidFill>
            <a:prstDash val="solid"/>
            <a:headEnd type="none" w="sm" len="sm"/>
            <a:tailEnd type="oval" w="lg" len="lg"/>
          </a:ln>
        </p:spPr>
        <p:txBody>
          <a:bodyPr/>
          <a:lstStyle/>
          <a:p>
            <a:endParaRPr lang="en-BE"/>
          </a:p>
        </p:txBody>
      </p:sp>
      <p:sp>
        <p:nvSpPr>
          <p:cNvPr id="29" name="AutoShape 29"/>
          <p:cNvSpPr/>
          <p:nvPr/>
        </p:nvSpPr>
        <p:spPr>
          <a:xfrm flipH="1">
            <a:off x="2858957" y="4755881"/>
            <a:ext cx="824975" cy="0"/>
          </a:xfrm>
          <a:prstGeom prst="line">
            <a:avLst/>
          </a:prstGeom>
          <a:ln w="47625" cap="flat">
            <a:solidFill>
              <a:srgbClr val="CADFDF"/>
            </a:solidFill>
            <a:prstDash val="solid"/>
            <a:headEnd type="none" w="sm" len="sm"/>
            <a:tailEnd type="oval" w="lg" len="lg"/>
          </a:ln>
        </p:spPr>
        <p:txBody>
          <a:bodyPr/>
          <a:lstStyle/>
          <a:p>
            <a:endParaRPr lang="en-BE"/>
          </a:p>
        </p:txBody>
      </p:sp>
      <p:sp>
        <p:nvSpPr>
          <p:cNvPr id="30" name="AutoShape 30"/>
          <p:cNvSpPr/>
          <p:nvPr/>
        </p:nvSpPr>
        <p:spPr>
          <a:xfrm flipH="1">
            <a:off x="6811068" y="4907363"/>
            <a:ext cx="0" cy="693055"/>
          </a:xfrm>
          <a:prstGeom prst="line">
            <a:avLst/>
          </a:prstGeom>
          <a:ln w="47625" cap="flat">
            <a:solidFill>
              <a:srgbClr val="37C9EF"/>
            </a:solidFill>
            <a:prstDash val="solid"/>
            <a:headEnd type="none" w="sm" len="sm"/>
            <a:tailEnd type="oval" w="lg" len="lg"/>
          </a:ln>
        </p:spPr>
        <p:txBody>
          <a:bodyPr/>
          <a:lstStyle/>
          <a:p>
            <a:endParaRPr lang="en-BE"/>
          </a:p>
        </p:txBody>
      </p:sp>
      <p:sp>
        <p:nvSpPr>
          <p:cNvPr id="31" name="AutoShape 31"/>
          <p:cNvSpPr/>
          <p:nvPr/>
        </p:nvSpPr>
        <p:spPr>
          <a:xfrm flipH="1">
            <a:off x="9451775" y="4907363"/>
            <a:ext cx="0" cy="693055"/>
          </a:xfrm>
          <a:prstGeom prst="line">
            <a:avLst/>
          </a:prstGeom>
          <a:ln w="47625" cap="flat">
            <a:solidFill>
              <a:srgbClr val="37C9EF"/>
            </a:solidFill>
            <a:prstDash val="solid"/>
            <a:headEnd type="none" w="sm" len="sm"/>
            <a:tailEnd type="oval" w="lg" len="lg"/>
          </a:ln>
        </p:spPr>
        <p:txBody>
          <a:bodyPr/>
          <a:lstStyle/>
          <a:p>
            <a:endParaRPr lang="en-BE"/>
          </a:p>
        </p:txBody>
      </p:sp>
      <p:sp>
        <p:nvSpPr>
          <p:cNvPr id="32" name="AutoShape 32"/>
          <p:cNvSpPr/>
          <p:nvPr/>
        </p:nvSpPr>
        <p:spPr>
          <a:xfrm>
            <a:off x="3835414" y="4877871"/>
            <a:ext cx="0" cy="693055"/>
          </a:xfrm>
          <a:prstGeom prst="line">
            <a:avLst/>
          </a:prstGeom>
          <a:ln w="47625" cap="flat">
            <a:solidFill>
              <a:srgbClr val="37C9EF"/>
            </a:solidFill>
            <a:prstDash val="solid"/>
            <a:headEnd type="none" w="sm" len="sm"/>
            <a:tailEnd type="oval" w="lg" len="lg"/>
          </a:ln>
        </p:spPr>
        <p:txBody>
          <a:bodyPr/>
          <a:lstStyle/>
          <a:p>
            <a:endParaRPr lang="en-BE"/>
          </a:p>
        </p:txBody>
      </p:sp>
      <p:sp>
        <p:nvSpPr>
          <p:cNvPr id="33" name="AutoShape 33"/>
          <p:cNvSpPr/>
          <p:nvPr/>
        </p:nvSpPr>
        <p:spPr>
          <a:xfrm flipH="1">
            <a:off x="12940616" y="4877871"/>
            <a:ext cx="0" cy="693055"/>
          </a:xfrm>
          <a:prstGeom prst="line">
            <a:avLst/>
          </a:prstGeom>
          <a:ln w="47625" cap="flat">
            <a:solidFill>
              <a:srgbClr val="37C9EF"/>
            </a:solidFill>
            <a:prstDash val="solid"/>
            <a:headEnd type="none" w="sm" len="sm"/>
            <a:tailEnd type="oval" w="lg" len="lg"/>
          </a:ln>
        </p:spPr>
        <p:txBody>
          <a:bodyPr/>
          <a:lstStyle/>
          <a:p>
            <a:endParaRPr lang="en-BE"/>
          </a:p>
        </p:txBody>
      </p:sp>
      <p:grpSp>
        <p:nvGrpSpPr>
          <p:cNvPr id="34" name="Group 34"/>
          <p:cNvGrpSpPr/>
          <p:nvPr/>
        </p:nvGrpSpPr>
        <p:grpSpPr>
          <a:xfrm>
            <a:off x="12789422" y="4652412"/>
            <a:ext cx="302965" cy="302965"/>
            <a:chOff x="0" y="0"/>
            <a:chExt cx="812800" cy="812800"/>
          </a:xfrm>
        </p:grpSpPr>
        <p:sp>
          <p:nvSpPr>
            <p:cNvPr id="35" name="Freeform 3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37C9EF"/>
            </a:solidFill>
          </p:spPr>
          <p:txBody>
            <a:bodyPr/>
            <a:lstStyle/>
            <a:p>
              <a:endParaRPr lang="en-BE"/>
            </a:p>
          </p:txBody>
        </p:sp>
        <p:sp>
          <p:nvSpPr>
            <p:cNvPr id="36" name="TextBox 36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sp>
        <p:nvSpPr>
          <p:cNvPr id="37" name="AutoShape 37"/>
          <p:cNvSpPr/>
          <p:nvPr/>
        </p:nvSpPr>
        <p:spPr>
          <a:xfrm flipV="1">
            <a:off x="5294339" y="4062490"/>
            <a:ext cx="13737" cy="692919"/>
          </a:xfrm>
          <a:prstGeom prst="line">
            <a:avLst/>
          </a:prstGeom>
          <a:ln w="47625" cap="flat">
            <a:solidFill>
              <a:srgbClr val="B7BDBC"/>
            </a:solidFill>
            <a:prstDash val="solid"/>
            <a:headEnd type="none" w="sm" len="sm"/>
            <a:tailEnd type="oval" w="lg" len="lg"/>
          </a:ln>
        </p:spPr>
        <p:txBody>
          <a:bodyPr/>
          <a:lstStyle/>
          <a:p>
            <a:endParaRPr lang="en-BE"/>
          </a:p>
        </p:txBody>
      </p:sp>
      <p:sp>
        <p:nvSpPr>
          <p:cNvPr id="38" name="AutoShape 38"/>
          <p:cNvSpPr/>
          <p:nvPr/>
        </p:nvSpPr>
        <p:spPr>
          <a:xfrm flipV="1">
            <a:off x="11333271" y="4110504"/>
            <a:ext cx="13737" cy="692919"/>
          </a:xfrm>
          <a:prstGeom prst="line">
            <a:avLst/>
          </a:prstGeom>
          <a:ln w="47625" cap="flat">
            <a:solidFill>
              <a:srgbClr val="B7BDBC"/>
            </a:solidFill>
            <a:prstDash val="solid"/>
            <a:headEnd type="none" w="sm" len="sm"/>
            <a:tailEnd type="oval" w="lg" len="lg"/>
          </a:ln>
        </p:spPr>
        <p:txBody>
          <a:bodyPr/>
          <a:lstStyle/>
          <a:p>
            <a:endParaRPr lang="en-BE"/>
          </a:p>
        </p:txBody>
      </p:sp>
      <p:sp>
        <p:nvSpPr>
          <p:cNvPr id="39" name="Freeform 39"/>
          <p:cNvSpPr/>
          <p:nvPr/>
        </p:nvSpPr>
        <p:spPr>
          <a:xfrm>
            <a:off x="1761078" y="5666176"/>
            <a:ext cx="4053728" cy="2639990"/>
          </a:xfrm>
          <a:custGeom>
            <a:avLst/>
            <a:gdLst/>
            <a:ahLst/>
            <a:cxnLst/>
            <a:rect l="l" t="t" r="r" b="b"/>
            <a:pathLst>
              <a:path w="4053728" h="2639990">
                <a:moveTo>
                  <a:pt x="0" y="0"/>
                </a:moveTo>
                <a:lnTo>
                  <a:pt x="4053728" y="0"/>
                </a:lnTo>
                <a:lnTo>
                  <a:pt x="4053728" y="2639990"/>
                </a:lnTo>
                <a:lnTo>
                  <a:pt x="0" y="26399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BE"/>
          </a:p>
        </p:txBody>
      </p:sp>
      <p:sp>
        <p:nvSpPr>
          <p:cNvPr id="40" name="TextBox 40"/>
          <p:cNvSpPr txBox="1"/>
          <p:nvPr/>
        </p:nvSpPr>
        <p:spPr>
          <a:xfrm>
            <a:off x="1028700" y="855248"/>
            <a:ext cx="11738193" cy="7758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695"/>
              </a:lnSpc>
            </a:pPr>
            <a:r>
              <a:rPr lang="en-US" sz="6399" spc="-294">
                <a:solidFill>
                  <a:srgbClr val="000000"/>
                </a:solidFill>
                <a:latin typeface="Lazord Mono Bold"/>
              </a:rPr>
              <a:t>The </a:t>
            </a:r>
            <a:r>
              <a:rPr lang="en-US" sz="6399" spc="-294">
                <a:solidFill>
                  <a:srgbClr val="1AB5DB"/>
                </a:solidFill>
                <a:latin typeface="Lazord Mono Bold"/>
              </a:rPr>
              <a:t>Co-creation </a:t>
            </a:r>
            <a:r>
              <a:rPr lang="en-US" sz="6399" spc="-294">
                <a:solidFill>
                  <a:srgbClr val="000000"/>
                </a:solidFill>
                <a:latin typeface="Lazord Mono Bold"/>
              </a:rPr>
              <a:t>process</a:t>
            </a:r>
          </a:p>
        </p:txBody>
      </p:sp>
      <p:grpSp>
        <p:nvGrpSpPr>
          <p:cNvPr id="41" name="Group 41"/>
          <p:cNvGrpSpPr/>
          <p:nvPr/>
        </p:nvGrpSpPr>
        <p:grpSpPr>
          <a:xfrm>
            <a:off x="277554" y="4208634"/>
            <a:ext cx="2457578" cy="1094493"/>
            <a:chOff x="0" y="0"/>
            <a:chExt cx="3276771" cy="1459324"/>
          </a:xfrm>
        </p:grpSpPr>
        <p:sp>
          <p:nvSpPr>
            <p:cNvPr id="42" name="TextBox 42"/>
            <p:cNvSpPr txBox="1"/>
            <p:nvPr/>
          </p:nvSpPr>
          <p:spPr>
            <a:xfrm>
              <a:off x="0" y="-47625"/>
              <a:ext cx="3276771" cy="52505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359"/>
                </a:lnSpc>
              </a:pPr>
              <a:r>
                <a:rPr lang="en-US" sz="2400">
                  <a:solidFill>
                    <a:srgbClr val="191919"/>
                  </a:solidFill>
                  <a:latin typeface="Aileron Bold"/>
                </a:rPr>
                <a:t>MAY 2023</a:t>
              </a:r>
            </a:p>
          </p:txBody>
        </p:sp>
        <p:sp>
          <p:nvSpPr>
            <p:cNvPr id="43" name="TextBox 43"/>
            <p:cNvSpPr txBox="1"/>
            <p:nvPr/>
          </p:nvSpPr>
          <p:spPr>
            <a:xfrm>
              <a:off x="0" y="579478"/>
              <a:ext cx="3276771" cy="87984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700"/>
                </a:lnSpc>
              </a:pPr>
              <a:r>
                <a:rPr lang="en-US" sz="1800" spc="26">
                  <a:solidFill>
                    <a:srgbClr val="191919"/>
                  </a:solidFill>
                  <a:latin typeface="Aileron"/>
                </a:rPr>
                <a:t>Citizen scientist recruitment</a:t>
              </a:r>
            </a:p>
          </p:txBody>
        </p:sp>
      </p:grpSp>
      <p:grpSp>
        <p:nvGrpSpPr>
          <p:cNvPr id="44" name="Group 44"/>
          <p:cNvGrpSpPr/>
          <p:nvPr/>
        </p:nvGrpSpPr>
        <p:grpSpPr>
          <a:xfrm>
            <a:off x="2606625" y="6176174"/>
            <a:ext cx="2362634" cy="1441721"/>
            <a:chOff x="0" y="0"/>
            <a:chExt cx="3150179" cy="1922295"/>
          </a:xfrm>
        </p:grpSpPr>
        <p:sp>
          <p:nvSpPr>
            <p:cNvPr id="45" name="TextBox 45"/>
            <p:cNvSpPr txBox="1"/>
            <p:nvPr/>
          </p:nvSpPr>
          <p:spPr>
            <a:xfrm>
              <a:off x="0" y="-47625"/>
              <a:ext cx="3150179" cy="52505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359"/>
                </a:lnSpc>
              </a:pPr>
              <a:r>
                <a:rPr lang="en-US" sz="2400">
                  <a:solidFill>
                    <a:srgbClr val="191919"/>
                  </a:solidFill>
                  <a:latin typeface="Aileron Bold"/>
                </a:rPr>
                <a:t>JUNE 2023</a:t>
              </a:r>
            </a:p>
          </p:txBody>
        </p:sp>
        <p:sp>
          <p:nvSpPr>
            <p:cNvPr id="46" name="TextBox 46"/>
            <p:cNvSpPr txBox="1"/>
            <p:nvPr/>
          </p:nvSpPr>
          <p:spPr>
            <a:xfrm>
              <a:off x="0" y="585382"/>
              <a:ext cx="3150179" cy="13369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700"/>
                </a:lnSpc>
              </a:pPr>
              <a:r>
                <a:rPr lang="en-US" sz="1800" spc="26">
                  <a:solidFill>
                    <a:srgbClr val="191919"/>
                  </a:solidFill>
                  <a:latin typeface="Aileron"/>
                </a:rPr>
                <a:t>On-boarding training &amp; co-creation workshops</a:t>
              </a:r>
            </a:p>
          </p:txBody>
        </p:sp>
      </p:grpSp>
      <p:grpSp>
        <p:nvGrpSpPr>
          <p:cNvPr id="47" name="Group 47"/>
          <p:cNvGrpSpPr/>
          <p:nvPr/>
        </p:nvGrpSpPr>
        <p:grpSpPr>
          <a:xfrm>
            <a:off x="8476170" y="6176174"/>
            <a:ext cx="2457578" cy="1098920"/>
            <a:chOff x="0" y="0"/>
            <a:chExt cx="3276771" cy="1465227"/>
          </a:xfrm>
        </p:grpSpPr>
        <p:sp>
          <p:nvSpPr>
            <p:cNvPr id="48" name="TextBox 48"/>
            <p:cNvSpPr txBox="1"/>
            <p:nvPr/>
          </p:nvSpPr>
          <p:spPr>
            <a:xfrm>
              <a:off x="0" y="-47625"/>
              <a:ext cx="3276771" cy="52505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359"/>
                </a:lnSpc>
              </a:pPr>
              <a:r>
                <a:rPr lang="en-US" sz="2400">
                  <a:solidFill>
                    <a:srgbClr val="191919"/>
                  </a:solidFill>
                  <a:latin typeface="Aileron Bold"/>
                </a:rPr>
                <a:t>SEPT - OCT 2023</a:t>
              </a:r>
            </a:p>
          </p:txBody>
        </p:sp>
        <p:sp>
          <p:nvSpPr>
            <p:cNvPr id="49" name="TextBox 49"/>
            <p:cNvSpPr txBox="1"/>
            <p:nvPr/>
          </p:nvSpPr>
          <p:spPr>
            <a:xfrm>
              <a:off x="0" y="585382"/>
              <a:ext cx="3276771" cy="87984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700"/>
                </a:lnSpc>
              </a:pPr>
              <a:r>
                <a:rPr lang="en-US" sz="1800" spc="26">
                  <a:solidFill>
                    <a:srgbClr val="191919"/>
                  </a:solidFill>
                  <a:latin typeface="Aileron"/>
                </a:rPr>
                <a:t>Testing &amp; iterative development</a:t>
              </a:r>
            </a:p>
          </p:txBody>
        </p:sp>
      </p:grpSp>
      <p:grpSp>
        <p:nvGrpSpPr>
          <p:cNvPr id="50" name="Group 50"/>
          <p:cNvGrpSpPr/>
          <p:nvPr/>
        </p:nvGrpSpPr>
        <p:grpSpPr>
          <a:xfrm>
            <a:off x="5629751" y="6176174"/>
            <a:ext cx="2362634" cy="1441721"/>
            <a:chOff x="0" y="0"/>
            <a:chExt cx="3150179" cy="1922295"/>
          </a:xfrm>
        </p:grpSpPr>
        <p:sp>
          <p:nvSpPr>
            <p:cNvPr id="51" name="TextBox 51"/>
            <p:cNvSpPr txBox="1"/>
            <p:nvPr/>
          </p:nvSpPr>
          <p:spPr>
            <a:xfrm>
              <a:off x="0" y="-47625"/>
              <a:ext cx="3150179" cy="52505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359"/>
                </a:lnSpc>
              </a:pPr>
              <a:r>
                <a:rPr lang="en-US" sz="2400">
                  <a:solidFill>
                    <a:srgbClr val="191919"/>
                  </a:solidFill>
                  <a:latin typeface="Aileron Bold"/>
                </a:rPr>
                <a:t>AUG 2023</a:t>
              </a:r>
            </a:p>
          </p:txBody>
        </p:sp>
        <p:sp>
          <p:nvSpPr>
            <p:cNvPr id="52" name="TextBox 52"/>
            <p:cNvSpPr txBox="1"/>
            <p:nvPr/>
          </p:nvSpPr>
          <p:spPr>
            <a:xfrm>
              <a:off x="0" y="585382"/>
              <a:ext cx="3150179" cy="13369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700"/>
                </a:lnSpc>
              </a:pPr>
              <a:r>
                <a:rPr lang="en-US" sz="1800" spc="26">
                  <a:solidFill>
                    <a:srgbClr val="191919"/>
                  </a:solidFill>
                  <a:latin typeface="Aileron"/>
                </a:rPr>
                <a:t>Content </a:t>
              </a:r>
            </a:p>
            <a:p>
              <a:pPr algn="ctr">
                <a:lnSpc>
                  <a:spcPts val="2700"/>
                </a:lnSpc>
              </a:pPr>
              <a:r>
                <a:rPr lang="en-US" sz="1800" spc="26">
                  <a:solidFill>
                    <a:srgbClr val="191919"/>
                  </a:solidFill>
                  <a:latin typeface="Aileron"/>
                </a:rPr>
                <a:t>writing &amp; design approval</a:t>
              </a:r>
            </a:p>
          </p:txBody>
        </p:sp>
      </p:grpSp>
      <p:grpSp>
        <p:nvGrpSpPr>
          <p:cNvPr id="53" name="Group 53"/>
          <p:cNvGrpSpPr/>
          <p:nvPr/>
        </p:nvGrpSpPr>
        <p:grpSpPr>
          <a:xfrm>
            <a:off x="11590974" y="6176174"/>
            <a:ext cx="2457578" cy="756120"/>
            <a:chOff x="0" y="0"/>
            <a:chExt cx="3276771" cy="1008160"/>
          </a:xfrm>
        </p:grpSpPr>
        <p:sp>
          <p:nvSpPr>
            <p:cNvPr id="54" name="TextBox 54"/>
            <p:cNvSpPr txBox="1"/>
            <p:nvPr/>
          </p:nvSpPr>
          <p:spPr>
            <a:xfrm>
              <a:off x="0" y="-47625"/>
              <a:ext cx="3276771" cy="52505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359"/>
                </a:lnSpc>
              </a:pPr>
              <a:r>
                <a:rPr lang="en-US" sz="2400">
                  <a:solidFill>
                    <a:srgbClr val="191919"/>
                  </a:solidFill>
                  <a:latin typeface="Aileron Bold"/>
                </a:rPr>
                <a:t>DEC 2023</a:t>
              </a:r>
            </a:p>
          </p:txBody>
        </p:sp>
        <p:sp>
          <p:nvSpPr>
            <p:cNvPr id="55" name="TextBox 55"/>
            <p:cNvSpPr txBox="1"/>
            <p:nvPr/>
          </p:nvSpPr>
          <p:spPr>
            <a:xfrm>
              <a:off x="0" y="585382"/>
              <a:ext cx="3276771" cy="42277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700"/>
                </a:lnSpc>
              </a:pPr>
              <a:r>
                <a:rPr lang="en-US" sz="1800" spc="26">
                  <a:solidFill>
                    <a:srgbClr val="191919"/>
                  </a:solidFill>
                  <a:latin typeface="Aileron"/>
                </a:rPr>
                <a:t>Evaluation</a:t>
              </a:r>
            </a:p>
          </p:txBody>
        </p:sp>
      </p:grpSp>
      <p:grpSp>
        <p:nvGrpSpPr>
          <p:cNvPr id="56" name="Group 56"/>
          <p:cNvGrpSpPr/>
          <p:nvPr/>
        </p:nvGrpSpPr>
        <p:grpSpPr>
          <a:xfrm>
            <a:off x="4126759" y="2840706"/>
            <a:ext cx="2362634" cy="1098920"/>
            <a:chOff x="0" y="0"/>
            <a:chExt cx="3150179" cy="1465227"/>
          </a:xfrm>
        </p:grpSpPr>
        <p:sp>
          <p:nvSpPr>
            <p:cNvPr id="57" name="TextBox 57"/>
            <p:cNvSpPr txBox="1"/>
            <p:nvPr/>
          </p:nvSpPr>
          <p:spPr>
            <a:xfrm>
              <a:off x="0" y="-47625"/>
              <a:ext cx="3150179" cy="52505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359"/>
                </a:lnSpc>
              </a:pPr>
              <a:r>
                <a:rPr lang="en-US" sz="2400">
                  <a:solidFill>
                    <a:srgbClr val="191919"/>
                  </a:solidFill>
                  <a:latin typeface="Aileron Bold"/>
                </a:rPr>
                <a:t>JULY 2023</a:t>
              </a:r>
            </a:p>
          </p:txBody>
        </p:sp>
        <p:sp>
          <p:nvSpPr>
            <p:cNvPr id="58" name="TextBox 58"/>
            <p:cNvSpPr txBox="1"/>
            <p:nvPr/>
          </p:nvSpPr>
          <p:spPr>
            <a:xfrm>
              <a:off x="0" y="585382"/>
              <a:ext cx="3150179" cy="87984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700"/>
                </a:lnSpc>
              </a:pPr>
              <a:r>
                <a:rPr lang="en-US" sz="1800" spc="26">
                  <a:solidFill>
                    <a:srgbClr val="191919"/>
                  </a:solidFill>
                  <a:latin typeface="Aileron"/>
                </a:rPr>
                <a:t>Translating ideas </a:t>
              </a:r>
            </a:p>
            <a:p>
              <a:pPr algn="ctr">
                <a:lnSpc>
                  <a:spcPts val="2700"/>
                </a:lnSpc>
              </a:pPr>
              <a:r>
                <a:rPr lang="en-US" sz="1800" spc="26">
                  <a:solidFill>
                    <a:srgbClr val="191919"/>
                  </a:solidFill>
                  <a:latin typeface="Aileron"/>
                </a:rPr>
                <a:t>into game mechanics</a:t>
              </a:r>
            </a:p>
          </p:txBody>
        </p:sp>
      </p:grpSp>
      <p:grpSp>
        <p:nvGrpSpPr>
          <p:cNvPr id="59" name="Group 59"/>
          <p:cNvGrpSpPr/>
          <p:nvPr/>
        </p:nvGrpSpPr>
        <p:grpSpPr>
          <a:xfrm>
            <a:off x="10165691" y="2840706"/>
            <a:ext cx="2362634" cy="1098920"/>
            <a:chOff x="0" y="0"/>
            <a:chExt cx="3150179" cy="1465227"/>
          </a:xfrm>
        </p:grpSpPr>
        <p:sp>
          <p:nvSpPr>
            <p:cNvPr id="60" name="TextBox 60"/>
            <p:cNvSpPr txBox="1"/>
            <p:nvPr/>
          </p:nvSpPr>
          <p:spPr>
            <a:xfrm>
              <a:off x="0" y="-47625"/>
              <a:ext cx="3150179" cy="52505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359"/>
                </a:lnSpc>
              </a:pPr>
              <a:r>
                <a:rPr lang="en-US" sz="2400">
                  <a:solidFill>
                    <a:srgbClr val="191919"/>
                  </a:solidFill>
                  <a:latin typeface="Aileron Bold"/>
                </a:rPr>
                <a:t>NOV 2023</a:t>
              </a:r>
            </a:p>
          </p:txBody>
        </p:sp>
        <p:sp>
          <p:nvSpPr>
            <p:cNvPr id="61" name="TextBox 61"/>
            <p:cNvSpPr txBox="1"/>
            <p:nvPr/>
          </p:nvSpPr>
          <p:spPr>
            <a:xfrm>
              <a:off x="0" y="585382"/>
              <a:ext cx="3150179" cy="87984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700"/>
                </a:lnSpc>
              </a:pPr>
              <a:r>
                <a:rPr lang="en-US" sz="1800" spc="26">
                  <a:solidFill>
                    <a:srgbClr val="191919"/>
                  </a:solidFill>
                  <a:latin typeface="Aileron"/>
                </a:rPr>
                <a:t>Translating feedback </a:t>
              </a:r>
            </a:p>
            <a:p>
              <a:pPr algn="ctr">
                <a:lnSpc>
                  <a:spcPts val="2700"/>
                </a:lnSpc>
              </a:pPr>
              <a:r>
                <a:rPr lang="en-US" sz="1800" spc="26">
                  <a:solidFill>
                    <a:srgbClr val="191919"/>
                  </a:solidFill>
                  <a:latin typeface="Aileron"/>
                </a:rPr>
                <a:t>to final game package</a:t>
              </a:r>
            </a:p>
          </p:txBody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514350" y="9429750"/>
            <a:ext cx="5060835" cy="3086100"/>
            <a:chOff x="0" y="0"/>
            <a:chExt cx="1332895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32895" cy="812800"/>
            </a:xfrm>
            <a:custGeom>
              <a:avLst/>
              <a:gdLst/>
              <a:ahLst/>
              <a:cxnLst/>
              <a:rect l="l" t="t" r="r" b="b"/>
              <a:pathLst>
                <a:path w="1332895" h="812800">
                  <a:moveTo>
                    <a:pt x="0" y="0"/>
                  </a:moveTo>
                  <a:lnTo>
                    <a:pt x="1332895" y="0"/>
                  </a:lnTo>
                  <a:lnTo>
                    <a:pt x="1332895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DB3349"/>
            </a:solidFill>
          </p:spPr>
          <p:txBody>
            <a:bodyPr/>
            <a:lstStyle/>
            <a:p>
              <a:endParaRPr lang="en-BE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1332895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4546485" y="9429750"/>
            <a:ext cx="5060835" cy="3086100"/>
            <a:chOff x="0" y="0"/>
            <a:chExt cx="1332895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332895" cy="812800"/>
            </a:xfrm>
            <a:custGeom>
              <a:avLst/>
              <a:gdLst/>
              <a:ahLst/>
              <a:cxnLst/>
              <a:rect l="l" t="t" r="r" b="b"/>
              <a:pathLst>
                <a:path w="1332895" h="812800">
                  <a:moveTo>
                    <a:pt x="0" y="0"/>
                  </a:moveTo>
                  <a:lnTo>
                    <a:pt x="1332895" y="0"/>
                  </a:lnTo>
                  <a:lnTo>
                    <a:pt x="1332895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1AB5DB"/>
            </a:solidFill>
          </p:spPr>
          <p:txBody>
            <a:bodyPr/>
            <a:lstStyle/>
            <a:p>
              <a:endParaRPr lang="en-BE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1332895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9607321" y="9429750"/>
            <a:ext cx="5060835" cy="3086100"/>
            <a:chOff x="0" y="0"/>
            <a:chExt cx="1332895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332895" cy="812800"/>
            </a:xfrm>
            <a:custGeom>
              <a:avLst/>
              <a:gdLst/>
              <a:ahLst/>
              <a:cxnLst/>
              <a:rect l="l" t="t" r="r" b="b"/>
              <a:pathLst>
                <a:path w="1332895" h="812800">
                  <a:moveTo>
                    <a:pt x="0" y="0"/>
                  </a:moveTo>
                  <a:lnTo>
                    <a:pt x="1332895" y="0"/>
                  </a:lnTo>
                  <a:lnTo>
                    <a:pt x="1332895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F2BC2A"/>
            </a:solidFill>
          </p:spPr>
          <p:txBody>
            <a:bodyPr/>
            <a:lstStyle/>
            <a:p>
              <a:endParaRPr lang="en-BE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1332895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4668156" y="9429750"/>
            <a:ext cx="5060835" cy="3086100"/>
            <a:chOff x="0" y="0"/>
            <a:chExt cx="1332895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332895" cy="812800"/>
            </a:xfrm>
            <a:custGeom>
              <a:avLst/>
              <a:gdLst/>
              <a:ahLst/>
              <a:cxnLst/>
              <a:rect l="l" t="t" r="r" b="b"/>
              <a:pathLst>
                <a:path w="1332895" h="812800">
                  <a:moveTo>
                    <a:pt x="0" y="0"/>
                  </a:moveTo>
                  <a:lnTo>
                    <a:pt x="1332895" y="0"/>
                  </a:lnTo>
                  <a:lnTo>
                    <a:pt x="1332895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DB3349"/>
            </a:solidFill>
          </p:spPr>
          <p:txBody>
            <a:bodyPr/>
            <a:lstStyle/>
            <a:p>
              <a:endParaRPr lang="en-BE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1332895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580775" y="855248"/>
            <a:ext cx="11738193" cy="7758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695"/>
              </a:lnSpc>
            </a:pPr>
            <a:r>
              <a:rPr lang="en-US" sz="6399" spc="-294">
                <a:solidFill>
                  <a:srgbClr val="000000"/>
                </a:solidFill>
                <a:latin typeface="Lazord Mono Bold"/>
              </a:rPr>
              <a:t>The </a:t>
            </a:r>
            <a:r>
              <a:rPr lang="en-US" sz="6399" spc="-294">
                <a:solidFill>
                  <a:srgbClr val="1AB5DB"/>
                </a:solidFill>
                <a:latin typeface="Lazord Mono Bold"/>
              </a:rPr>
              <a:t>Co-creation </a:t>
            </a:r>
            <a:r>
              <a:rPr lang="en-US" sz="6399" spc="-294">
                <a:solidFill>
                  <a:srgbClr val="000000"/>
                </a:solidFill>
                <a:latin typeface="Lazord Mono Bold"/>
              </a:rPr>
              <a:t>workshops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759692" y="2190336"/>
            <a:ext cx="10758717" cy="32952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313"/>
              </a:lnSpc>
            </a:pPr>
            <a:r>
              <a:rPr lang="en-US" sz="3300">
                <a:solidFill>
                  <a:srgbClr val="000000"/>
                </a:solidFill>
                <a:latin typeface="Aileron Bold"/>
              </a:rPr>
              <a:t>Understanding sexual violence topics</a:t>
            </a:r>
          </a:p>
          <a:p>
            <a:pPr marL="712470" lvl="1" indent="-356235" algn="l">
              <a:lnSpc>
                <a:spcPts val="5313"/>
              </a:lnSpc>
              <a:buFont typeface="Arial"/>
              <a:buChar char="•"/>
            </a:pPr>
            <a:r>
              <a:rPr lang="en-US" sz="3300">
                <a:solidFill>
                  <a:srgbClr val="000000"/>
                </a:solidFill>
                <a:latin typeface="Aileron"/>
              </a:rPr>
              <a:t>what does violence look like?</a:t>
            </a:r>
          </a:p>
          <a:p>
            <a:pPr marL="712470" lvl="1" indent="-356235" algn="l">
              <a:lnSpc>
                <a:spcPts val="5313"/>
              </a:lnSpc>
              <a:buFont typeface="Arial"/>
              <a:buChar char="•"/>
            </a:pPr>
            <a:r>
              <a:rPr lang="en-US" sz="3300">
                <a:solidFill>
                  <a:srgbClr val="000000"/>
                </a:solidFill>
                <a:latin typeface="Aileron"/>
              </a:rPr>
              <a:t>what is consent?</a:t>
            </a:r>
          </a:p>
          <a:p>
            <a:pPr marL="712470" lvl="1" indent="-356235" algn="l">
              <a:lnSpc>
                <a:spcPts val="5313"/>
              </a:lnSpc>
              <a:buFont typeface="Arial"/>
              <a:buChar char="•"/>
            </a:pPr>
            <a:r>
              <a:rPr lang="en-US" sz="3300">
                <a:solidFill>
                  <a:srgbClr val="000000"/>
                </a:solidFill>
                <a:latin typeface="Aileron"/>
              </a:rPr>
              <a:t>how does privilege &amp; disadvantage influence?</a:t>
            </a:r>
          </a:p>
          <a:p>
            <a:pPr marL="712470" lvl="1" indent="-356235" algn="l">
              <a:lnSpc>
                <a:spcPts val="5313"/>
              </a:lnSpc>
              <a:buFont typeface="Arial"/>
              <a:buChar char="•"/>
            </a:pPr>
            <a:r>
              <a:rPr lang="en-US" sz="3300">
                <a:solidFill>
                  <a:srgbClr val="000000"/>
                </a:solidFill>
                <a:latin typeface="Aileron"/>
              </a:rPr>
              <a:t>how can bystanders respond?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759692" y="6047580"/>
            <a:ext cx="10758717" cy="19617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313"/>
              </a:lnSpc>
            </a:pPr>
            <a:r>
              <a:rPr lang="en-US" sz="3300">
                <a:solidFill>
                  <a:srgbClr val="000000"/>
                </a:solidFill>
                <a:latin typeface="Aileron Bold"/>
              </a:rPr>
              <a:t>Understanding educational games</a:t>
            </a:r>
          </a:p>
          <a:p>
            <a:pPr marL="712470" lvl="1" indent="-356235" algn="l">
              <a:lnSpc>
                <a:spcPts val="5313"/>
              </a:lnSpc>
              <a:buFont typeface="Arial"/>
              <a:buChar char="•"/>
            </a:pPr>
            <a:r>
              <a:rPr lang="en-US" sz="3300">
                <a:solidFill>
                  <a:srgbClr val="000000"/>
                </a:solidFill>
                <a:latin typeface="Aileron"/>
              </a:rPr>
              <a:t>what are game mechanics?</a:t>
            </a:r>
          </a:p>
          <a:p>
            <a:pPr marL="712470" lvl="1" indent="-356235" algn="l">
              <a:lnSpc>
                <a:spcPts val="5313"/>
              </a:lnSpc>
              <a:buFont typeface="Arial"/>
              <a:buChar char="•"/>
            </a:pPr>
            <a:r>
              <a:rPr lang="en-US" sz="3300">
                <a:solidFill>
                  <a:srgbClr val="000000"/>
                </a:solidFill>
                <a:latin typeface="Aileron"/>
              </a:rPr>
              <a:t>how can games teach?</a:t>
            </a:r>
          </a:p>
        </p:txBody>
      </p:sp>
      <p:sp>
        <p:nvSpPr>
          <p:cNvPr id="17" name="Freeform 17"/>
          <p:cNvSpPr/>
          <p:nvPr/>
        </p:nvSpPr>
        <p:spPr>
          <a:xfrm>
            <a:off x="12318968" y="535864"/>
            <a:ext cx="5680165" cy="8510105"/>
          </a:xfrm>
          <a:custGeom>
            <a:avLst/>
            <a:gdLst/>
            <a:ahLst/>
            <a:cxnLst/>
            <a:rect l="l" t="t" r="r" b="b"/>
            <a:pathLst>
              <a:path w="5680165" h="8510105">
                <a:moveTo>
                  <a:pt x="0" y="0"/>
                </a:moveTo>
                <a:lnTo>
                  <a:pt x="5680165" y="0"/>
                </a:lnTo>
                <a:lnTo>
                  <a:pt x="5680165" y="8510105"/>
                </a:lnTo>
                <a:lnTo>
                  <a:pt x="0" y="851010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9422" b="-28902"/>
            </a:stretch>
          </a:blipFill>
        </p:spPr>
        <p:txBody>
          <a:bodyPr/>
          <a:lstStyle/>
          <a:p>
            <a:endParaRPr lang="en-BE"/>
          </a:p>
        </p:txBody>
      </p:sp>
      <p:sp>
        <p:nvSpPr>
          <p:cNvPr id="18" name="TextBox 18"/>
          <p:cNvSpPr txBox="1"/>
          <p:nvPr/>
        </p:nvSpPr>
        <p:spPr>
          <a:xfrm>
            <a:off x="910473" y="8338740"/>
            <a:ext cx="10758717" cy="6282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313"/>
              </a:lnSpc>
            </a:pPr>
            <a:r>
              <a:rPr lang="en-US" sz="3300">
                <a:solidFill>
                  <a:srgbClr val="37C9EF"/>
                </a:solidFill>
                <a:latin typeface="Aileron"/>
              </a:rPr>
              <a:t>Creating Games Through Games!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468</Words>
  <Application>Microsoft Macintosh PowerPoint</Application>
  <PresentationFormat>Custom</PresentationFormat>
  <Paragraphs>117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9" baseType="lpstr">
      <vt:lpstr>Aileron Thin</vt:lpstr>
      <vt:lpstr>Aileron Italics</vt:lpstr>
      <vt:lpstr>Aileron</vt:lpstr>
      <vt:lpstr>Lazord Mono</vt:lpstr>
      <vt:lpstr>Lazord Mono Bold</vt:lpstr>
      <vt:lpstr>Arial</vt:lpstr>
      <vt:lpstr>Aileron Bold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birth of the project</dc:title>
  <cp:lastModifiedBy>Danielle Fernandes</cp:lastModifiedBy>
  <cp:revision>2</cp:revision>
  <dcterms:created xsi:type="dcterms:W3CDTF">2006-08-16T00:00:00Z</dcterms:created>
  <dcterms:modified xsi:type="dcterms:W3CDTF">2024-05-29T13:09:41Z</dcterms:modified>
  <dc:identifier>DAGGlwL5QVA</dc:identifier>
</cp:coreProperties>
</file>