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19"/>
  </p:notesMasterIdLst>
  <p:handoutMasterIdLst>
    <p:handoutMasterId r:id="rId20"/>
  </p:handoutMasterIdLst>
  <p:sldIdLst>
    <p:sldId id="256" r:id="rId2"/>
    <p:sldId id="362" r:id="rId3"/>
    <p:sldId id="279" r:id="rId4"/>
    <p:sldId id="363" r:id="rId5"/>
    <p:sldId id="275" r:id="rId6"/>
    <p:sldId id="277" r:id="rId7"/>
    <p:sldId id="298" r:id="rId8"/>
    <p:sldId id="296" r:id="rId9"/>
    <p:sldId id="364" r:id="rId10"/>
    <p:sldId id="336" r:id="rId11"/>
    <p:sldId id="327" r:id="rId12"/>
    <p:sldId id="366" r:id="rId13"/>
    <p:sldId id="367" r:id="rId14"/>
    <p:sldId id="368" r:id="rId15"/>
    <p:sldId id="370" r:id="rId16"/>
    <p:sldId id="306" r:id="rId17"/>
    <p:sldId id="27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4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060"/>
    <a:srgbClr val="000000"/>
    <a:srgbClr val="283E5E"/>
    <a:srgbClr val="D8834F"/>
    <a:srgbClr val="8B0002"/>
    <a:srgbClr val="15607A"/>
    <a:srgbClr val="3299C3"/>
    <a:srgbClr val="B4B4F2"/>
    <a:srgbClr val="14BB9F"/>
    <a:srgbClr val="676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5" autoAdjust="0"/>
    <p:restoredTop sz="92642" autoAdjust="0"/>
  </p:normalViewPr>
  <p:slideViewPr>
    <p:cSldViewPr snapToGrid="0" snapToObjects="1">
      <p:cViewPr varScale="1">
        <p:scale>
          <a:sx n="78" d="100"/>
          <a:sy n="78" d="100"/>
        </p:scale>
        <p:origin x="48" y="48"/>
      </p:cViewPr>
      <p:guideLst>
        <p:guide orient="horz" pos="3929"/>
        <p:guide pos="4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121" d="100"/>
          <a:sy n="121" d="100"/>
        </p:scale>
        <p:origin x="757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601800" y="8506800"/>
            <a:ext cx="2700000" cy="3600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200"/>
            </a:lvl1pPr>
          </a:lstStyle>
          <a:p>
            <a:fld id="{B2B4E666-D715-AD48-99EC-80D1C3222789}" type="slidenum">
              <a:rPr lang="nl-NL" smtClean="0">
                <a:solidFill>
                  <a:srgbClr val="0033A0"/>
                </a:solidFill>
              </a:rPr>
              <a:t>‹#›</a:t>
            </a:fld>
            <a:endParaRPr lang="nl-NL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3963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37000" y="828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 anchor="ctr" anchorCtr="0"/>
          <a:lstStyle>
            <a:lvl1pPr algn="r">
              <a:defRPr sz="900">
                <a:solidFill>
                  <a:srgbClr val="FF500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9FDDC29C-F309-0C44-B1DF-48E28FDE6E46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C57F25C8-A4E0-4E95-A951-AEE218B96F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4768988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728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462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983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R</a:t>
            </a:r>
            <a:r>
              <a:rPr lang="en-BE" dirty="0"/>
              <a:t>eseach domain, long term</a:t>
            </a:r>
          </a:p>
          <a:p>
            <a:r>
              <a:rPr lang="en-BE" dirty="0"/>
              <a:t>Real-time usage, already reality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09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250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50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180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Distribution of number of obs.: are there signs of a loyal user base? I.e. users with one observation, was there more in the beginning?</a:t>
            </a:r>
          </a:p>
          <a:p>
            <a:r>
              <a:rPr lang="en-GB"/>
              <a:t>Of course, these numbers also rely on the details of the plausibility check!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1021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66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5810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477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3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 10"/>
          <p:cNvSpPr/>
          <p:nvPr userDrawn="1"/>
        </p:nvSpPr>
        <p:spPr>
          <a:xfrm>
            <a:off x="14515399" y="205186"/>
            <a:ext cx="5456232" cy="14159428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 39"/>
          <p:cNvSpPr/>
          <p:nvPr userDrawn="1"/>
        </p:nvSpPr>
        <p:spPr>
          <a:xfrm>
            <a:off x="5820937" y="0"/>
            <a:ext cx="6371062" cy="6843010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rgbClr val="266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681340" y="344334"/>
            <a:ext cx="4051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Koninklijk</a:t>
            </a:r>
            <a:r>
              <a:rPr lang="en-US" b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Meteorologisch</a:t>
            </a:r>
            <a:r>
              <a:rPr lang="en-US" b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Instituut</a:t>
            </a:r>
            <a:endParaRPr lang="en-US" b="1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endParaRPr lang="en-US" b="1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r"/>
            <a:r>
              <a:rPr lang="en-US" b="1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Institut</a:t>
            </a:r>
            <a:r>
              <a:rPr lang="en-US" b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Royal </a:t>
            </a:r>
            <a:r>
              <a:rPr lang="en-US" b="1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Météorologique</a:t>
            </a:r>
            <a:endParaRPr lang="en-US" b="1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endParaRPr lang="en-US" b="1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r"/>
            <a:r>
              <a:rPr lang="en-US" sz="1800" b="1" kern="1200" baseline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Königliches</a:t>
            </a:r>
            <a:r>
              <a:rPr lang="en-US" sz="1800" b="1" kern="1200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800" b="1" kern="1200" baseline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Meteorologisches</a:t>
            </a:r>
            <a:r>
              <a:rPr lang="en-US" sz="1800" b="1" kern="1200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800" b="1" kern="1200" baseline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Institut</a:t>
            </a:r>
            <a:r>
              <a:rPr lang="nl-NL" sz="1800" b="1" kern="1200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/>
            </a:r>
            <a:br>
              <a:rPr lang="nl-NL" sz="1800" b="1" kern="1200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nl-NL" sz="1800" b="1" kern="1200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 </a:t>
            </a:r>
            <a:endParaRPr lang="en-US" sz="1800" b="1" kern="1200" baseline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r"/>
            <a:r>
              <a:rPr lang="en-US" sz="1800" b="1" kern="1200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Royal Meteorological </a:t>
            </a:r>
            <a:r>
              <a:rPr lang="en-US" b="1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Institute</a:t>
            </a:r>
            <a:endParaRPr lang="en-US" b="1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687995" y="3204267"/>
            <a:ext cx="5895685" cy="78638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266EBF"/>
              </a:buClr>
              <a:buFont typeface="Arial" panose="020B0604020202020204" pitchFamily="34" charset="0"/>
              <a:buNone/>
              <a:defRPr sz="4000">
                <a:solidFill>
                  <a:srgbClr val="266EBF"/>
                </a:solidFill>
                <a:latin typeface="+mj-lt"/>
              </a:defRPr>
            </a:lvl1pPr>
            <a:lvl2pPr marL="296863" indent="-285750">
              <a:buClr>
                <a:srgbClr val="266EBF"/>
              </a:buClr>
              <a:buFont typeface="Arial" panose="020B0604020202020204" pitchFamily="34" charset="0"/>
              <a:buChar char="•"/>
              <a:defRPr sz="2000">
                <a:solidFill>
                  <a:srgbClr val="266EBF"/>
                </a:solidFill>
                <a:latin typeface="+mn-lt"/>
              </a:defRPr>
            </a:lvl2pPr>
            <a:lvl3pPr marL="736600" indent="-285750">
              <a:buClr>
                <a:srgbClr val="266EBF"/>
              </a:buClr>
              <a:buFont typeface="Arial" panose="020B0604020202020204" pitchFamily="34" charset="0"/>
              <a:buChar char="•"/>
              <a:defRPr sz="1800">
                <a:solidFill>
                  <a:srgbClr val="266EBF"/>
                </a:solidFill>
                <a:latin typeface="+mn-lt"/>
              </a:defRPr>
            </a:lvl3pPr>
            <a:lvl4pPr marL="1139825" indent="-285750">
              <a:buClr>
                <a:srgbClr val="266EBF"/>
              </a:buClr>
              <a:buFont typeface="Arial" panose="020B0604020202020204" pitchFamily="34" charset="0"/>
              <a:buChar char="•"/>
              <a:defRPr sz="1600">
                <a:solidFill>
                  <a:srgbClr val="266EBF"/>
                </a:solidFill>
                <a:latin typeface="+mn-lt"/>
              </a:defRPr>
            </a:lvl4pPr>
            <a:lvl5pPr marL="1416050" indent="-171450">
              <a:buClr>
                <a:srgbClr val="266EBF"/>
              </a:buClr>
              <a:buFont typeface="Arial" panose="020B0604020202020204" pitchFamily="34" charset="0"/>
              <a:buChar char="•"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Title of the presentation</a:t>
            </a:r>
          </a:p>
        </p:txBody>
      </p:sp>
      <p:sp>
        <p:nvSpPr>
          <p:cNvPr id="17" name="Tijdelijke aanduiding vo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687995" y="5124506"/>
            <a:ext cx="5895685" cy="11757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266EBF"/>
              </a:buClr>
              <a:buFont typeface="Arial" panose="020B0604020202020204" pitchFamily="34" charset="0"/>
              <a:buNone/>
              <a:defRPr sz="2400">
                <a:solidFill>
                  <a:srgbClr val="266EBF"/>
                </a:solidFill>
                <a:latin typeface="+mn-lt"/>
              </a:defRPr>
            </a:lvl1pPr>
            <a:lvl2pPr marL="296863" indent="-285750">
              <a:buClr>
                <a:srgbClr val="266EBF"/>
              </a:buClr>
              <a:buFont typeface="Arial" panose="020B0604020202020204" pitchFamily="34" charset="0"/>
              <a:buChar char="•"/>
              <a:defRPr sz="2000">
                <a:solidFill>
                  <a:srgbClr val="266EBF"/>
                </a:solidFill>
                <a:latin typeface="+mn-lt"/>
              </a:defRPr>
            </a:lvl2pPr>
            <a:lvl3pPr marL="736600" indent="-285750">
              <a:buClr>
                <a:srgbClr val="266EBF"/>
              </a:buClr>
              <a:buFont typeface="Arial" panose="020B0604020202020204" pitchFamily="34" charset="0"/>
              <a:buChar char="•"/>
              <a:defRPr sz="1800">
                <a:solidFill>
                  <a:srgbClr val="266EBF"/>
                </a:solidFill>
                <a:latin typeface="+mn-lt"/>
              </a:defRPr>
            </a:lvl3pPr>
            <a:lvl4pPr marL="1139825" indent="-285750">
              <a:buClr>
                <a:srgbClr val="266EBF"/>
              </a:buClr>
              <a:buFont typeface="Arial" panose="020B0604020202020204" pitchFamily="34" charset="0"/>
              <a:buChar char="•"/>
              <a:defRPr sz="1600">
                <a:solidFill>
                  <a:srgbClr val="266EBF"/>
                </a:solidFill>
                <a:latin typeface="+mn-lt"/>
              </a:defRPr>
            </a:lvl4pPr>
            <a:lvl5pPr marL="1416050" indent="-171450">
              <a:buClr>
                <a:srgbClr val="266EBF"/>
              </a:buClr>
              <a:buFont typeface="Arial" panose="020B0604020202020204" pitchFamily="34" charset="0"/>
              <a:buChar char="•"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6" y="470264"/>
            <a:ext cx="780977" cy="104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1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3 vierkante topics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380744" y="271686"/>
            <a:ext cx="9959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/>
          <a:p>
            <a:r>
              <a:rPr lang="nl-NL" dirty="0"/>
              <a:t>Title of the slide</a:t>
            </a:r>
          </a:p>
        </p:txBody>
      </p:sp>
      <p:sp>
        <p:nvSpPr>
          <p:cNvPr id="12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1874520"/>
            <a:ext cx="3108556" cy="3109856"/>
          </a:xfrm>
          <a:prstGeom prst="rect">
            <a:avLst/>
          </a:prstGeo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solidFill>
                  <a:srgbClr val="266EBF"/>
                </a:solidFill>
                <a:latin typeface="+mn-lt"/>
              </a:defRPr>
            </a:lvl1pPr>
            <a:lvl2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2pPr>
            <a:lvl3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3pPr>
            <a:lvl4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4pPr>
            <a:lvl5pPr marL="17463" indent="0" algn="ctr">
              <a:buNone/>
              <a:tabLst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1874520"/>
            <a:ext cx="3108556" cy="3109856"/>
          </a:xfrm>
          <a:prstGeom prst="rect">
            <a:avLst/>
          </a:prstGeo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solidFill>
                  <a:srgbClr val="266EBF"/>
                </a:solidFill>
                <a:latin typeface="+mn-lt"/>
              </a:defRPr>
            </a:lvl1pPr>
            <a:lvl2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2pPr>
            <a:lvl3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3pPr>
            <a:lvl4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4pPr>
            <a:lvl5pPr marL="17463" indent="0" algn="ctr">
              <a:buNone/>
              <a:tabLst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1874520"/>
            <a:ext cx="3108556" cy="3109856"/>
          </a:xfrm>
          <a:prstGeom prst="rect">
            <a:avLst/>
          </a:prstGeo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solidFill>
                  <a:srgbClr val="266EBF"/>
                </a:solidFill>
                <a:latin typeface="+mn-lt"/>
              </a:defRPr>
            </a:lvl1pPr>
            <a:lvl2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2pPr>
            <a:lvl3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3pPr>
            <a:lvl4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4pPr>
            <a:lvl5pPr marL="17463" indent="0" algn="ctr">
              <a:buNone/>
              <a:tabLst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ronde topics - 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93880" y="189511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latin typeface="+mn-lt"/>
              </a:defRPr>
            </a:lvl1pPr>
            <a:lvl2pPr marL="17463" indent="0" algn="ctr">
              <a:buNone/>
              <a:tabLst/>
              <a:defRPr sz="1600">
                <a:latin typeface="+mn-lt"/>
              </a:defRPr>
            </a:lvl2pPr>
            <a:lvl3pPr marL="17463" indent="0" algn="ctr">
              <a:buNone/>
              <a:tabLst/>
              <a:defRPr sz="1600">
                <a:latin typeface="+mn-lt"/>
              </a:defRPr>
            </a:lvl3pPr>
            <a:lvl4pPr marL="17463" indent="0" algn="ctr">
              <a:buNone/>
              <a:tabLst/>
              <a:defRPr sz="1600">
                <a:latin typeface="+mn-lt"/>
              </a:defRPr>
            </a:lvl4pPr>
            <a:lvl5pPr marL="17463" indent="0" algn="ctr">
              <a:buNone/>
              <a:tabLst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83926" y="189511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latin typeface="+mn-lt"/>
              </a:defRPr>
            </a:lvl1pPr>
            <a:lvl2pPr marL="17463" indent="0" algn="ctr">
              <a:buNone/>
              <a:tabLst/>
              <a:defRPr sz="1600">
                <a:latin typeface="+mn-lt"/>
              </a:defRPr>
            </a:lvl2pPr>
            <a:lvl3pPr marL="17463" indent="0" algn="ctr">
              <a:buNone/>
              <a:tabLst/>
              <a:defRPr sz="1600">
                <a:latin typeface="+mn-lt"/>
              </a:defRPr>
            </a:lvl3pPr>
            <a:lvl4pPr marL="17463" indent="0" algn="ctr">
              <a:buNone/>
              <a:tabLst/>
              <a:defRPr sz="1600">
                <a:latin typeface="+mn-lt"/>
              </a:defRPr>
            </a:lvl4pPr>
            <a:lvl5pPr marL="17463" indent="0" algn="ctr">
              <a:buNone/>
              <a:tabLst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73972" y="189511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latin typeface="+mn-lt"/>
              </a:defRPr>
            </a:lvl1pPr>
            <a:lvl2pPr marL="17463" indent="0" algn="ctr">
              <a:buNone/>
              <a:tabLst/>
              <a:defRPr sz="1600">
                <a:latin typeface="+mn-lt"/>
              </a:defRPr>
            </a:lvl2pPr>
            <a:lvl3pPr marL="17463" indent="0" algn="ctr">
              <a:buNone/>
              <a:tabLst/>
              <a:defRPr sz="1600">
                <a:latin typeface="+mn-lt"/>
              </a:defRPr>
            </a:lvl3pPr>
            <a:lvl4pPr marL="17463" indent="0" algn="ctr">
              <a:buNone/>
              <a:tabLst/>
              <a:defRPr sz="1600">
                <a:latin typeface="+mn-lt"/>
              </a:defRPr>
            </a:lvl4pPr>
            <a:lvl5pPr marL="17463" indent="0" algn="ctr">
              <a:buNone/>
              <a:tabLst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380744" y="271686"/>
            <a:ext cx="9959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/>
          <a:p>
            <a:r>
              <a:rPr lang="nl-NL" dirty="0"/>
              <a:t>Title of the slide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ronde topics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380744" y="271686"/>
            <a:ext cx="9959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/>
          <a:p>
            <a:r>
              <a:rPr lang="nl-NL" dirty="0"/>
              <a:t>Title of the slide</a:t>
            </a:r>
          </a:p>
        </p:txBody>
      </p:sp>
      <p:sp>
        <p:nvSpPr>
          <p:cNvPr id="15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93880" y="1895114"/>
            <a:ext cx="2815200" cy="2814942"/>
          </a:xfrm>
          <a:prstGeom prst="ellipse">
            <a:avLst/>
          </a:prstGeom>
          <a:ln w="50800">
            <a:solidFill>
              <a:srgbClr val="266EBF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solidFill>
                  <a:srgbClr val="266EBF"/>
                </a:solidFill>
                <a:latin typeface="+mn-lt"/>
              </a:defRPr>
            </a:lvl1pPr>
            <a:lvl2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2pPr>
            <a:lvl3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3pPr>
            <a:lvl4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4pPr>
            <a:lvl5pPr marL="17463" indent="0" algn="ctr">
              <a:buNone/>
              <a:tabLst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83926" y="1895114"/>
            <a:ext cx="2815200" cy="2814942"/>
          </a:xfrm>
          <a:prstGeom prst="ellipse">
            <a:avLst/>
          </a:prstGeom>
          <a:ln w="50800">
            <a:solidFill>
              <a:srgbClr val="266EBF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solidFill>
                  <a:srgbClr val="266EBF"/>
                </a:solidFill>
                <a:latin typeface="+mn-lt"/>
              </a:defRPr>
            </a:lvl1pPr>
            <a:lvl2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2pPr>
            <a:lvl3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3pPr>
            <a:lvl4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4pPr>
            <a:lvl5pPr marL="17463" indent="0" algn="ctr">
              <a:buNone/>
              <a:tabLst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73972" y="1895114"/>
            <a:ext cx="2815200" cy="2814942"/>
          </a:xfrm>
          <a:prstGeom prst="ellipse">
            <a:avLst/>
          </a:prstGeom>
          <a:ln w="50800">
            <a:solidFill>
              <a:srgbClr val="266EBF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solidFill>
                  <a:srgbClr val="266EBF"/>
                </a:solidFill>
                <a:latin typeface="+mn-lt"/>
              </a:defRPr>
            </a:lvl1pPr>
            <a:lvl2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2pPr>
            <a:lvl3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3pPr>
            <a:lvl4pPr marL="17463" indent="0" algn="ctr">
              <a:buNone/>
              <a:tabLst/>
              <a:defRPr sz="1600">
                <a:solidFill>
                  <a:srgbClr val="266EBF"/>
                </a:solidFill>
                <a:latin typeface="+mn-lt"/>
              </a:defRPr>
            </a:lvl4pPr>
            <a:lvl5pPr marL="17463" indent="0" algn="ctr">
              <a:buNone/>
              <a:tabLst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884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1686513"/>
            <a:ext cx="7560000" cy="2386973"/>
          </a:xfrm>
          <a:prstGeom prst="wedgeRectCallout">
            <a:avLst>
              <a:gd name="adj1" fmla="val -33309"/>
              <a:gd name="adj2" fmla="val 66900"/>
            </a:avLst>
          </a:prstGeom>
          <a:solidFill>
            <a:schemeClr val="tx1"/>
          </a:solidFill>
          <a:ln w="44450">
            <a:solidFill>
              <a:schemeClr val="tx1"/>
            </a:solidFill>
            <a:miter lim="800000"/>
          </a:ln>
        </p:spPr>
        <p:txBody>
          <a:bodyPr wrap="square" lIns="360000" tIns="360000" rIns="324000" bIns="360000" anchor="ctr">
            <a:sp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296863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</a:defRPr>
            </a:lvl2pPr>
            <a:lvl3pPr marL="736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</a:defRPr>
            </a:lvl3pPr>
            <a:lvl4pPr marL="854075" indent="0"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nl-BE" dirty="0"/>
              <a:t>Quote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1686513"/>
            <a:ext cx="7560000" cy="2386973"/>
          </a:xfrm>
          <a:prstGeom prst="wedgeRectCallout">
            <a:avLst>
              <a:gd name="adj1" fmla="val -33309"/>
              <a:gd name="adj2" fmla="val 66900"/>
            </a:avLst>
          </a:prstGeom>
          <a:solidFill>
            <a:srgbClr val="266EBF"/>
          </a:solidFill>
          <a:ln w="44450">
            <a:solidFill>
              <a:schemeClr val="accent2"/>
            </a:solidFill>
            <a:miter lim="800000"/>
          </a:ln>
        </p:spPr>
        <p:txBody>
          <a:bodyPr wrap="square" lIns="360000" tIns="360000" rIns="324000" bIns="360000" anchor="ctr">
            <a:sp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296863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</a:defRPr>
            </a:lvl2pPr>
            <a:lvl3pPr marL="736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</a:defRPr>
            </a:lvl3pPr>
            <a:lvl4pPr marL="854075" indent="0"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nl-BE" dirty="0"/>
              <a:t>Quote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39"/>
          <p:cNvSpPr/>
          <p:nvPr userDrawn="1"/>
        </p:nvSpPr>
        <p:spPr>
          <a:xfrm>
            <a:off x="5820937" y="0"/>
            <a:ext cx="6371062" cy="6843010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rgbClr val="266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Vrije vorm 3"/>
          <p:cNvSpPr/>
          <p:nvPr userDrawn="1"/>
        </p:nvSpPr>
        <p:spPr>
          <a:xfrm>
            <a:off x="3384815" y="2175408"/>
            <a:ext cx="294232" cy="4234421"/>
          </a:xfrm>
          <a:custGeom>
            <a:avLst/>
            <a:gdLst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98525 h 1771650"/>
              <a:gd name="connsiteX4" fmla="*/ 184150 w 184150"/>
              <a:gd name="connsiteY4" fmla="*/ 1771650 h 1771650"/>
              <a:gd name="connsiteX0" fmla="*/ 177800 w 189210"/>
              <a:gd name="connsiteY0" fmla="*/ 0 h 1771650"/>
              <a:gd name="connsiteX1" fmla="*/ 177800 w 189210"/>
              <a:gd name="connsiteY1" fmla="*/ 454025 h 1771650"/>
              <a:gd name="connsiteX2" fmla="*/ 0 w 189210"/>
              <a:gd name="connsiteY2" fmla="*/ 454025 h 1771650"/>
              <a:gd name="connsiteX3" fmla="*/ 189210 w 189210"/>
              <a:gd name="connsiteY3" fmla="*/ 898525 h 1771650"/>
              <a:gd name="connsiteX4" fmla="*/ 184150 w 189210"/>
              <a:gd name="connsiteY4" fmla="*/ 1771650 h 1771650"/>
              <a:gd name="connsiteX0" fmla="*/ 177800 w 191740"/>
              <a:gd name="connsiteY0" fmla="*/ 0 h 1771650"/>
              <a:gd name="connsiteX1" fmla="*/ 177800 w 191740"/>
              <a:gd name="connsiteY1" fmla="*/ 454025 h 1771650"/>
              <a:gd name="connsiteX2" fmla="*/ 0 w 191740"/>
              <a:gd name="connsiteY2" fmla="*/ 454025 h 1771650"/>
              <a:gd name="connsiteX3" fmla="*/ 191740 w 191740"/>
              <a:gd name="connsiteY3" fmla="*/ 802382 h 1771650"/>
              <a:gd name="connsiteX4" fmla="*/ 184150 w 191740"/>
              <a:gd name="connsiteY4" fmla="*/ 1771650 h 1771650"/>
              <a:gd name="connsiteX0" fmla="*/ 177800 w 186680"/>
              <a:gd name="connsiteY0" fmla="*/ 0 h 1771650"/>
              <a:gd name="connsiteX1" fmla="*/ 177800 w 186680"/>
              <a:gd name="connsiteY1" fmla="*/ 454025 h 1771650"/>
              <a:gd name="connsiteX2" fmla="*/ 0 w 186680"/>
              <a:gd name="connsiteY2" fmla="*/ 454025 h 1771650"/>
              <a:gd name="connsiteX3" fmla="*/ 186680 w 186680"/>
              <a:gd name="connsiteY3" fmla="*/ 802382 h 1771650"/>
              <a:gd name="connsiteX4" fmla="*/ 184150 w 186680"/>
              <a:gd name="connsiteY4" fmla="*/ 1771650 h 1771650"/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04912 h 1771650"/>
              <a:gd name="connsiteX4" fmla="*/ 184150 w 184150"/>
              <a:gd name="connsiteY4" fmla="*/ 1771650 h 1771650"/>
              <a:gd name="connsiteX0" fmla="*/ 205601 w 211951"/>
              <a:gd name="connsiteY0" fmla="*/ 0 h 1771650"/>
              <a:gd name="connsiteX1" fmla="*/ 205601 w 211951"/>
              <a:gd name="connsiteY1" fmla="*/ 454025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1951"/>
              <a:gd name="connsiteY0" fmla="*/ 0 h 1771650"/>
              <a:gd name="connsiteX1" fmla="*/ 202125 w 211951"/>
              <a:gd name="connsiteY1" fmla="*/ 120420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6025"/>
              <a:gd name="connsiteY0" fmla="*/ 0 h 1771650"/>
              <a:gd name="connsiteX1" fmla="*/ 216025 w 216025"/>
              <a:gd name="connsiteY1" fmla="*/ 113470 h 1771650"/>
              <a:gd name="connsiteX2" fmla="*/ 0 w 216025"/>
              <a:gd name="connsiteY2" fmla="*/ 106521 h 1771650"/>
              <a:gd name="connsiteX3" fmla="*/ 211951 w 216025"/>
              <a:gd name="connsiteY3" fmla="*/ 804912 h 1771650"/>
              <a:gd name="connsiteX4" fmla="*/ 211951 w 216025"/>
              <a:gd name="connsiteY4" fmla="*/ 1771650 h 1771650"/>
              <a:gd name="connsiteX0" fmla="*/ 205601 w 211951"/>
              <a:gd name="connsiteY0" fmla="*/ 0 h 1771650"/>
              <a:gd name="connsiteX1" fmla="*/ 202125 w 211951"/>
              <a:gd name="connsiteY1" fmla="*/ 116945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1951"/>
              <a:gd name="connsiteY0" fmla="*/ 0 h 1771650"/>
              <a:gd name="connsiteX1" fmla="*/ 209075 w 211951"/>
              <a:gd name="connsiteY1" fmla="*/ 120420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195176 w 201526"/>
              <a:gd name="connsiteY0" fmla="*/ 0 h 1771650"/>
              <a:gd name="connsiteX1" fmla="*/ 198650 w 201526"/>
              <a:gd name="connsiteY1" fmla="*/ 120420 h 1771650"/>
              <a:gd name="connsiteX2" fmla="*/ 0 w 201526"/>
              <a:gd name="connsiteY2" fmla="*/ 116947 h 1771650"/>
              <a:gd name="connsiteX3" fmla="*/ 201526 w 201526"/>
              <a:gd name="connsiteY3" fmla="*/ 804912 h 1771650"/>
              <a:gd name="connsiteX4" fmla="*/ 201526 w 201526"/>
              <a:gd name="connsiteY4" fmla="*/ 1771650 h 1771650"/>
              <a:gd name="connsiteX0" fmla="*/ 195176 w 201526"/>
              <a:gd name="connsiteY0" fmla="*/ 0 h 1771650"/>
              <a:gd name="connsiteX1" fmla="*/ 198650 w 201526"/>
              <a:gd name="connsiteY1" fmla="*/ 120420 h 1771650"/>
              <a:gd name="connsiteX2" fmla="*/ 0 w 201526"/>
              <a:gd name="connsiteY2" fmla="*/ 106521 h 1771650"/>
              <a:gd name="connsiteX3" fmla="*/ 201526 w 201526"/>
              <a:gd name="connsiteY3" fmla="*/ 804912 h 1771650"/>
              <a:gd name="connsiteX4" fmla="*/ 201526 w 201526"/>
              <a:gd name="connsiteY4" fmla="*/ 1771650 h 1771650"/>
              <a:gd name="connsiteX0" fmla="*/ 191701 w 198051"/>
              <a:gd name="connsiteY0" fmla="*/ 0 h 1771650"/>
              <a:gd name="connsiteX1" fmla="*/ 195175 w 198051"/>
              <a:gd name="connsiteY1" fmla="*/ 120420 h 1771650"/>
              <a:gd name="connsiteX2" fmla="*/ 0 w 198051"/>
              <a:gd name="connsiteY2" fmla="*/ 116947 h 1771650"/>
              <a:gd name="connsiteX3" fmla="*/ 198051 w 198051"/>
              <a:gd name="connsiteY3" fmla="*/ 804912 h 1771650"/>
              <a:gd name="connsiteX4" fmla="*/ 198051 w 198051"/>
              <a:gd name="connsiteY4" fmla="*/ 1771650 h 1771650"/>
              <a:gd name="connsiteX0" fmla="*/ 191701 w 198051"/>
              <a:gd name="connsiteY0" fmla="*/ 0 h 1771650"/>
              <a:gd name="connsiteX1" fmla="*/ 190902 w 198051"/>
              <a:gd name="connsiteY1" fmla="*/ 122556 h 1771650"/>
              <a:gd name="connsiteX2" fmla="*/ 0 w 198051"/>
              <a:gd name="connsiteY2" fmla="*/ 116947 h 1771650"/>
              <a:gd name="connsiteX3" fmla="*/ 198051 w 198051"/>
              <a:gd name="connsiteY3" fmla="*/ 804912 h 1771650"/>
              <a:gd name="connsiteX4" fmla="*/ 198051 w 198051"/>
              <a:gd name="connsiteY4" fmla="*/ 1771650 h 1771650"/>
              <a:gd name="connsiteX0" fmla="*/ 155380 w 161730"/>
              <a:gd name="connsiteY0" fmla="*/ 0 h 1771650"/>
              <a:gd name="connsiteX1" fmla="*/ 154581 w 161730"/>
              <a:gd name="connsiteY1" fmla="*/ 122556 h 1771650"/>
              <a:gd name="connsiteX2" fmla="*/ 0 w 161730"/>
              <a:gd name="connsiteY2" fmla="*/ 116947 h 1771650"/>
              <a:gd name="connsiteX3" fmla="*/ 161730 w 161730"/>
              <a:gd name="connsiteY3" fmla="*/ 804912 h 1771650"/>
              <a:gd name="connsiteX4" fmla="*/ 161730 w 161730"/>
              <a:gd name="connsiteY4" fmla="*/ 1771650 h 1771650"/>
              <a:gd name="connsiteX0" fmla="*/ 140425 w 146775"/>
              <a:gd name="connsiteY0" fmla="*/ 0 h 1771650"/>
              <a:gd name="connsiteX1" fmla="*/ 139626 w 146775"/>
              <a:gd name="connsiteY1" fmla="*/ 122556 h 1771650"/>
              <a:gd name="connsiteX2" fmla="*/ 0 w 146775"/>
              <a:gd name="connsiteY2" fmla="*/ 116947 h 1771650"/>
              <a:gd name="connsiteX3" fmla="*/ 146775 w 146775"/>
              <a:gd name="connsiteY3" fmla="*/ 804912 h 1771650"/>
              <a:gd name="connsiteX4" fmla="*/ 146775 w 146775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4639 w 144639"/>
              <a:gd name="connsiteY3" fmla="*/ 804912 h 1771650"/>
              <a:gd name="connsiteX4" fmla="*/ 144639 w 144639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0366 w 144639"/>
              <a:gd name="connsiteY3" fmla="*/ 339153 h 1771650"/>
              <a:gd name="connsiteX4" fmla="*/ 144639 w 144639"/>
              <a:gd name="connsiteY4" fmla="*/ 1771650 h 1771650"/>
              <a:gd name="connsiteX0" fmla="*/ 138289 w 147034"/>
              <a:gd name="connsiteY0" fmla="*/ 0 h 1771650"/>
              <a:gd name="connsiteX1" fmla="*/ 137490 w 147034"/>
              <a:gd name="connsiteY1" fmla="*/ 122556 h 1771650"/>
              <a:gd name="connsiteX2" fmla="*/ 0 w 147034"/>
              <a:gd name="connsiteY2" fmla="*/ 121220 h 1771650"/>
              <a:gd name="connsiteX3" fmla="*/ 146776 w 147034"/>
              <a:gd name="connsiteY3" fmla="*/ 364791 h 1771650"/>
              <a:gd name="connsiteX4" fmla="*/ 144639 w 147034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0366 w 144639"/>
              <a:gd name="connsiteY3" fmla="*/ 362655 h 1771650"/>
              <a:gd name="connsiteX4" fmla="*/ 144639 w 144639"/>
              <a:gd name="connsiteY4" fmla="*/ 1771650 h 1771650"/>
              <a:gd name="connsiteX0" fmla="*/ 138289 w 145050"/>
              <a:gd name="connsiteY0" fmla="*/ 0 h 1771650"/>
              <a:gd name="connsiteX1" fmla="*/ 137490 w 145050"/>
              <a:gd name="connsiteY1" fmla="*/ 122556 h 1771650"/>
              <a:gd name="connsiteX2" fmla="*/ 0 w 145050"/>
              <a:gd name="connsiteY2" fmla="*/ 121220 h 1771650"/>
              <a:gd name="connsiteX3" fmla="*/ 144640 w 145050"/>
              <a:gd name="connsiteY3" fmla="*/ 360518 h 1771650"/>
              <a:gd name="connsiteX4" fmla="*/ 144639 w 145050"/>
              <a:gd name="connsiteY4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0" h="1771650">
                <a:moveTo>
                  <a:pt x="138289" y="0"/>
                </a:moveTo>
                <a:cubicBezTo>
                  <a:pt x="138023" y="40852"/>
                  <a:pt x="137756" y="81704"/>
                  <a:pt x="137490" y="122556"/>
                </a:cubicBezTo>
                <a:lnTo>
                  <a:pt x="0" y="121220"/>
                </a:lnTo>
                <a:lnTo>
                  <a:pt x="144640" y="360518"/>
                </a:lnTo>
                <a:cubicBezTo>
                  <a:pt x="146064" y="838017"/>
                  <a:pt x="143215" y="1294151"/>
                  <a:pt x="144639" y="1771650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  </a:t>
            </a:r>
          </a:p>
        </p:txBody>
      </p:sp>
      <p:sp>
        <p:nvSpPr>
          <p:cNvPr id="6" name="Tijdelijke aanduiding voor tekst 33"/>
          <p:cNvSpPr txBox="1">
            <a:spLocks/>
          </p:cNvSpPr>
          <p:nvPr userDrawn="1"/>
        </p:nvSpPr>
        <p:spPr>
          <a:xfrm>
            <a:off x="683424" y="2175408"/>
            <a:ext cx="2557894" cy="4234421"/>
          </a:xfrm>
          <a:prstGeom prst="rect">
            <a:avLst/>
          </a:prstGeom>
        </p:spPr>
        <p:txBody>
          <a:bodyPr>
            <a:noAutofit/>
          </a:bodyPr>
          <a:lstStyle>
            <a:lvl1pPr marL="108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600" b="1" i="0" kern="1200" cap="none" baseline="0" dirty="0" smtClean="0">
                <a:solidFill>
                  <a:srgbClr val="266EBF"/>
                </a:solidFill>
                <a:latin typeface="+mj-lt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Royal Meteorological</a:t>
            </a:r>
            <a:r>
              <a:rPr lang="en-US"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Institute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Het </a:t>
            </a:r>
            <a:r>
              <a:rPr lang="en-US" sz="1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Koninklijk</a:t>
            </a: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Meteorologisch</a:t>
            </a: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Instituut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1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L’Institut</a:t>
            </a: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Royal </a:t>
            </a:r>
            <a:r>
              <a:rPr lang="en-US" sz="1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Météorologique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1400" b="1" i="0" kern="1200" cap="none" baseline="0">
                <a:solidFill>
                  <a:srgbClr val="266EB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Das </a:t>
            </a:r>
            <a:r>
              <a:rPr lang="en-US" sz="1400" b="1" i="0" kern="1200" cap="none" baseline="0" err="1">
                <a:solidFill>
                  <a:srgbClr val="266EB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Königliche</a:t>
            </a:r>
            <a:r>
              <a:rPr lang="en-US" sz="1400" b="1" i="0" kern="1200" cap="none" baseline="0">
                <a:solidFill>
                  <a:srgbClr val="266EB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0" kern="1200" cap="none" baseline="0" err="1">
                <a:solidFill>
                  <a:srgbClr val="266EB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Meteorologische</a:t>
            </a:r>
            <a:r>
              <a:rPr lang="en-US" sz="1400" b="1" i="0" kern="1200" cap="none" baseline="0">
                <a:solidFill>
                  <a:srgbClr val="266EB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0" kern="1200" cap="none" baseline="0" err="1">
                <a:solidFill>
                  <a:srgbClr val="266EB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Institut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jdelijke aanduiding voor tekst 3"/>
          <p:cNvSpPr txBox="1">
            <a:spLocks/>
          </p:cNvSpPr>
          <p:nvPr userDrawn="1"/>
        </p:nvSpPr>
        <p:spPr>
          <a:xfrm>
            <a:off x="3961319" y="2175408"/>
            <a:ext cx="3737930" cy="41871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377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+mn-lt"/>
                <a:ea typeface="Verdana" charset="0"/>
                <a:cs typeface="Verdana" charset="0"/>
              </a:rPr>
              <a:t>The RMI provides reliable public service realized by empowered staff and based on research, innovation and continuity.</a:t>
            </a:r>
            <a:endParaRPr lang="fr-FR" sz="1200" kern="1200" baseline="0">
              <a:solidFill>
                <a:schemeClr val="tx1"/>
              </a:solidFill>
              <a:latin typeface="+mn-lt"/>
              <a:ea typeface="Verdana" charset="0"/>
              <a:cs typeface="Verdana" charset="0"/>
            </a:endParaRPr>
          </a:p>
          <a:p>
            <a:pPr marL="0" indent="0" algn="l" defTabSz="914377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Font typeface="+mj-lt"/>
              <a:buNone/>
            </a:pPr>
            <a:r>
              <a:rPr lang="nl-NL" sz="1200" kern="1200" baseline="0">
                <a:solidFill>
                  <a:schemeClr val="tx1"/>
                </a:solidFill>
                <a:latin typeface="+mn-lt"/>
                <a:ea typeface="Verdana" charset="0"/>
                <a:cs typeface="Verdana" charset="0"/>
              </a:rPr>
              <a:t>Het KMI verleent een betrouwbare dienstverlening aan het publiek en de overheid gebaseerd op onderzoek, innovatie en continuïteit.</a:t>
            </a:r>
          </a:p>
          <a:p>
            <a:pPr marL="0" indent="0" algn="l" defTabSz="914377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Font typeface="+mj-lt"/>
              <a:buNone/>
            </a:pPr>
            <a:r>
              <a:rPr lang="fr-FR" sz="1200" kern="1200" baseline="0">
                <a:solidFill>
                  <a:schemeClr val="tx1"/>
                </a:solidFill>
                <a:latin typeface="+mn-lt"/>
                <a:ea typeface="Verdana" charset="0"/>
                <a:cs typeface="Verdana" charset="0"/>
              </a:rPr>
              <a:t>L'IRM fournit un service fiable basé sur la recherche, l'innovation et la continuité au public et aux autorités.</a:t>
            </a:r>
          </a:p>
          <a:p>
            <a:pPr marL="0" indent="0" algn="l" defTabSz="914377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Font typeface="+mj-lt"/>
              <a:buNone/>
            </a:pPr>
            <a:r>
              <a:rPr lang="de-DE"/>
              <a:t>Vertrauenswürdige Dienstleistungen für Öffentlichkeit und Behörden begründet auf Forschung, Innovation und Kontinuität.</a:t>
            </a:r>
            <a:endParaRPr lang="fr-FR" sz="1200" kern="1200" baseline="0">
              <a:solidFill>
                <a:schemeClr val="tx1"/>
              </a:solidFill>
              <a:latin typeface="+mn-lt"/>
              <a:ea typeface="Verdana" charset="0"/>
              <a:cs typeface="Verdana" charset="0"/>
            </a:endParaRPr>
          </a:p>
          <a:p>
            <a:pPr marL="0" indent="0" algn="l" defTabSz="914377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Font typeface="+mj-lt"/>
              <a:buNone/>
            </a:pPr>
            <a:endParaRPr lang="en-US" sz="1200" kern="1200" baseline="0">
              <a:solidFill>
                <a:schemeClr val="tx1"/>
              </a:solidFill>
              <a:latin typeface="+mn-lt"/>
              <a:ea typeface="Verdana" charset="0"/>
              <a:cs typeface="Verdan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1BE1A8-55D5-42B2-B627-035B7283E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3" y="5533599"/>
            <a:ext cx="621691" cy="828921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4F8B9685-0CEB-EE41-6AD5-71D87D1FFBC0}"/>
              </a:ext>
            </a:extLst>
          </p:cNvPr>
          <p:cNvSpPr txBox="1">
            <a:spLocks/>
          </p:cNvSpPr>
          <p:nvPr userDrawn="1"/>
        </p:nvSpPr>
        <p:spPr>
          <a:xfrm>
            <a:off x="719999" y="720000"/>
            <a:ext cx="4578393" cy="784249"/>
          </a:xfrm>
          <a:prstGeom prst="rect">
            <a:avLst/>
          </a:prstGeom>
          <a:solidFill>
            <a:schemeClr val="accent1"/>
          </a:solidFill>
        </p:spPr>
        <p:txBody>
          <a:bodyPr tIns="3600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strike="noStrik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335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</a:pPr>
            <a:r>
              <a:rPr lang="nl-NL" sz="5400" strike="noStrike" kern="1200" cap="none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THANK YOU  </a:t>
            </a:r>
          </a:p>
        </p:txBody>
      </p:sp>
    </p:spTree>
    <p:extLst>
      <p:ext uri="{BB962C8B-B14F-4D97-AF65-F5344CB8AC3E}">
        <p14:creationId xmlns:p14="http://schemas.microsoft.com/office/powerpoint/2010/main" val="186503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512F-11C2-1A4E-A87D-ADAA6EB6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C28B3-EFFE-0E4D-85B2-0D1C329D5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F3177-521C-D248-803A-B7F0F7BD5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FB40E-3F32-AC43-801C-BD2A1EAEB441}" type="datetimeFigureOut">
              <a:rPr lang="en-BE" smtClean="0"/>
              <a:t>30/05/2024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8F1F0-3ACE-8C49-8E57-34F35E3C9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403B5-76F5-0247-A45E-0FC0616F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494-C5B0-554C-907C-42C36D06EE4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4042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4293" y="9144"/>
            <a:ext cx="12196294" cy="5984875"/>
          </a:xfrm>
          <a:prstGeom prst="rect">
            <a:avLst/>
          </a:prstGeom>
        </p:spPr>
        <p:txBody>
          <a:bodyPr lIns="2880000" tIns="756000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720000" y="2206826"/>
            <a:ext cx="4023042" cy="590349"/>
          </a:xfrm>
          <a:prstGeom prst="rect">
            <a:avLst/>
          </a:prstGeom>
        </p:spPr>
        <p:txBody>
          <a:bodyPr tIns="36000" bIns="0"/>
          <a:lstStyle>
            <a:lvl1pPr>
              <a:defRPr sz="4000" strike="noStrike" baseline="0">
                <a:latin typeface="+mj-lt"/>
              </a:defRPr>
            </a:lvl1pPr>
          </a:lstStyle>
          <a:p>
            <a:r>
              <a:rPr lang="nl-NL" dirty="0"/>
              <a:t>Chapter title</a:t>
            </a: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720000" y="1399032"/>
            <a:ext cx="10620000" cy="405820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266EBF"/>
              </a:buClr>
              <a:buFont typeface="Arial" panose="020B0604020202020204" pitchFamily="34" charset="0"/>
              <a:buNone/>
              <a:defRPr sz="2400">
                <a:solidFill>
                  <a:srgbClr val="266EBF"/>
                </a:solidFill>
                <a:latin typeface="+mn-lt"/>
              </a:defRPr>
            </a:lvl1pPr>
            <a:lvl2pPr marL="296863" indent="-285750">
              <a:buClr>
                <a:srgbClr val="266EBF"/>
              </a:buClr>
              <a:buFont typeface="Arial" panose="020B0604020202020204" pitchFamily="34" charset="0"/>
              <a:buChar char="•"/>
              <a:defRPr sz="2000">
                <a:solidFill>
                  <a:srgbClr val="266EBF"/>
                </a:solidFill>
                <a:latin typeface="+mn-lt"/>
              </a:defRPr>
            </a:lvl2pPr>
            <a:lvl3pPr marL="736600" indent="-285750">
              <a:buClr>
                <a:srgbClr val="266EBF"/>
              </a:buClr>
              <a:buFont typeface="Arial" panose="020B0604020202020204" pitchFamily="34" charset="0"/>
              <a:buChar char="•"/>
              <a:defRPr sz="1800">
                <a:solidFill>
                  <a:srgbClr val="266EBF"/>
                </a:solidFill>
                <a:latin typeface="+mn-lt"/>
              </a:defRPr>
            </a:lvl3pPr>
            <a:lvl4pPr marL="1139825" indent="-285750">
              <a:buClr>
                <a:srgbClr val="266EBF"/>
              </a:buClr>
              <a:buFont typeface="Arial" panose="020B0604020202020204" pitchFamily="34" charset="0"/>
              <a:buChar char="•"/>
              <a:defRPr sz="1600">
                <a:solidFill>
                  <a:srgbClr val="266EBF"/>
                </a:solidFill>
                <a:latin typeface="+mn-lt"/>
              </a:defRPr>
            </a:lvl4pPr>
            <a:lvl5pPr marL="1416050" indent="-171450">
              <a:buClr>
                <a:srgbClr val="266EBF"/>
              </a:buClr>
              <a:buFont typeface="Arial" panose="020B0604020202020204" pitchFamily="34" charset="0"/>
              <a:buChar char="•"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380744" y="271686"/>
            <a:ext cx="9959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>
            <a:lvl1pPr>
              <a:defRPr/>
            </a:lvl1pPr>
          </a:lstStyle>
          <a:p>
            <a:r>
              <a:rPr lang="nl-NL" dirty="0"/>
              <a:t>Title of the slide</a:t>
            </a: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foto in grijs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702552" y="0"/>
            <a:ext cx="5489448" cy="584995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7404848" y="271686"/>
            <a:ext cx="3935152" cy="5083296"/>
          </a:xfrm>
          <a:prstGeom prst="rect">
            <a:avLst/>
          </a:prstGeom>
        </p:spPr>
        <p:txBody>
          <a:bodyPr tIns="144000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380744" y="271686"/>
            <a:ext cx="4703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/>
          <a:p>
            <a:r>
              <a:rPr lang="nl-NL" dirty="0"/>
              <a:t>Title of the slide</a:t>
            </a:r>
          </a:p>
        </p:txBody>
      </p:sp>
      <p:sp>
        <p:nvSpPr>
          <p:cNvPr id="20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720000" y="1399032"/>
            <a:ext cx="5452200" cy="405820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266EBF"/>
              </a:buClr>
              <a:buFont typeface="Arial" panose="020B0604020202020204" pitchFamily="34" charset="0"/>
              <a:buNone/>
              <a:defRPr sz="2400">
                <a:solidFill>
                  <a:srgbClr val="266EBF"/>
                </a:solidFill>
                <a:latin typeface="+mn-lt"/>
              </a:defRPr>
            </a:lvl1pPr>
            <a:lvl2pPr marL="296863" indent="-285750">
              <a:buClr>
                <a:srgbClr val="266EBF"/>
              </a:buClr>
              <a:buFont typeface="Arial" panose="020B0604020202020204" pitchFamily="34" charset="0"/>
              <a:buChar char="•"/>
              <a:defRPr sz="2000">
                <a:solidFill>
                  <a:srgbClr val="266EBF"/>
                </a:solidFill>
                <a:latin typeface="+mn-lt"/>
              </a:defRPr>
            </a:lvl2pPr>
            <a:lvl3pPr marL="736600" indent="-285750">
              <a:buClr>
                <a:srgbClr val="266EBF"/>
              </a:buClr>
              <a:buFont typeface="Arial" panose="020B0604020202020204" pitchFamily="34" charset="0"/>
              <a:buChar char="•"/>
              <a:defRPr sz="1800">
                <a:solidFill>
                  <a:srgbClr val="266EBF"/>
                </a:solidFill>
                <a:latin typeface="+mn-lt"/>
              </a:defRPr>
            </a:lvl3pPr>
            <a:lvl4pPr marL="1139825" indent="-285750">
              <a:buClr>
                <a:srgbClr val="266EBF"/>
              </a:buClr>
              <a:buFont typeface="Arial" panose="020B0604020202020204" pitchFamily="34" charset="0"/>
              <a:buChar char="•"/>
              <a:defRPr sz="1600">
                <a:solidFill>
                  <a:srgbClr val="266EBF"/>
                </a:solidFill>
                <a:latin typeface="+mn-lt"/>
              </a:defRPr>
            </a:lvl4pPr>
            <a:lvl5pPr marL="1416050" indent="-171450">
              <a:buClr>
                <a:srgbClr val="266EBF"/>
              </a:buClr>
              <a:buFont typeface="Arial" panose="020B0604020202020204" pitchFamily="34" charset="0"/>
              <a:buChar char="•"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7404848" y="1399032"/>
            <a:ext cx="3732544" cy="1965960"/>
          </a:xfrm>
          <a:prstGeom prst="rect">
            <a:avLst/>
          </a:prstGeo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380744" y="271686"/>
            <a:ext cx="9959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/>
          <a:p>
            <a:r>
              <a:rPr lang="nl-NL" dirty="0"/>
              <a:t>Title of the slide</a:t>
            </a:r>
          </a:p>
        </p:txBody>
      </p:sp>
      <p:sp>
        <p:nvSpPr>
          <p:cNvPr id="19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720000" y="1399032"/>
            <a:ext cx="6586056" cy="405820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266EBF"/>
              </a:buClr>
              <a:buFont typeface="Arial" panose="020B0604020202020204" pitchFamily="34" charset="0"/>
              <a:buNone/>
              <a:defRPr sz="2400">
                <a:solidFill>
                  <a:srgbClr val="266EBF"/>
                </a:solidFill>
                <a:latin typeface="+mn-lt"/>
              </a:defRPr>
            </a:lvl1pPr>
            <a:lvl2pPr marL="296863" indent="-285750">
              <a:buClr>
                <a:srgbClr val="266EBF"/>
              </a:buClr>
              <a:buFont typeface="Arial" panose="020B0604020202020204" pitchFamily="34" charset="0"/>
              <a:buChar char="•"/>
              <a:defRPr sz="2000">
                <a:solidFill>
                  <a:srgbClr val="266EBF"/>
                </a:solidFill>
                <a:latin typeface="+mn-lt"/>
              </a:defRPr>
            </a:lvl2pPr>
            <a:lvl3pPr marL="736600" indent="-285750">
              <a:buClr>
                <a:srgbClr val="266EBF"/>
              </a:buClr>
              <a:buFont typeface="Arial" panose="020B0604020202020204" pitchFamily="34" charset="0"/>
              <a:buChar char="•"/>
              <a:defRPr sz="1800">
                <a:solidFill>
                  <a:srgbClr val="266EBF"/>
                </a:solidFill>
                <a:latin typeface="+mn-lt"/>
              </a:defRPr>
            </a:lvl3pPr>
            <a:lvl4pPr marL="1139825" indent="-285750">
              <a:buClr>
                <a:srgbClr val="266EBF"/>
              </a:buClr>
              <a:buFont typeface="Arial" panose="020B0604020202020204" pitchFamily="34" charset="0"/>
              <a:buChar char="•"/>
              <a:defRPr sz="1600">
                <a:solidFill>
                  <a:srgbClr val="266EBF"/>
                </a:solidFill>
                <a:latin typeface="+mn-lt"/>
              </a:defRPr>
            </a:lvl4pPr>
            <a:lvl5pPr marL="1416050" indent="-171450">
              <a:buClr>
                <a:srgbClr val="266EBF"/>
              </a:buClr>
              <a:buFont typeface="Arial" panose="020B0604020202020204" pitchFamily="34" charset="0"/>
              <a:buChar char="•"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ijdelijke aanduiding voor afbeelding 2"/>
          <p:cNvSpPr>
            <a:spLocks noGrp="1"/>
          </p:cNvSpPr>
          <p:nvPr>
            <p:ph type="pic" sz="quarter" idx="15"/>
          </p:nvPr>
        </p:nvSpPr>
        <p:spPr>
          <a:xfrm>
            <a:off x="7404848" y="3491280"/>
            <a:ext cx="3732544" cy="1965960"/>
          </a:xfrm>
          <a:prstGeom prst="rect">
            <a:avLst/>
          </a:prstGeo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achtergron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18255" y="1"/>
            <a:ext cx="12196294" cy="5797296"/>
          </a:xfrm>
          <a:prstGeom prst="rect">
            <a:avLst/>
          </a:prstGeom>
        </p:spPr>
        <p:txBody>
          <a:bodyPr lIns="2880000" tIns="1475999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7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380744" y="271686"/>
            <a:ext cx="9959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/>
          <a:p>
            <a:r>
              <a:rPr lang="nl-NL" dirty="0"/>
              <a:t>Title of the slide</a:t>
            </a:r>
          </a:p>
        </p:txBody>
      </p:sp>
      <p:sp>
        <p:nvSpPr>
          <p:cNvPr id="8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grafiek 4"/>
          <p:cNvSpPr>
            <a:spLocks noGrp="1"/>
          </p:cNvSpPr>
          <p:nvPr>
            <p:ph type="chart" sz="quarter" idx="14"/>
          </p:nvPr>
        </p:nvSpPr>
        <p:spPr>
          <a:xfrm>
            <a:off x="5636302" y="1399031"/>
            <a:ext cx="5717498" cy="405820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7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380744" y="271686"/>
            <a:ext cx="9959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/>
          <a:p>
            <a:r>
              <a:rPr lang="nl-NL" dirty="0"/>
              <a:t>Title of the slide</a:t>
            </a:r>
          </a:p>
        </p:txBody>
      </p:sp>
      <p:sp>
        <p:nvSpPr>
          <p:cNvPr id="16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720000" y="1399032"/>
            <a:ext cx="4748112" cy="405820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266EBF"/>
              </a:buClr>
              <a:buFont typeface="Arial" panose="020B0604020202020204" pitchFamily="34" charset="0"/>
              <a:buNone/>
              <a:defRPr sz="2400">
                <a:solidFill>
                  <a:srgbClr val="266EBF"/>
                </a:solidFill>
                <a:latin typeface="+mn-lt"/>
              </a:defRPr>
            </a:lvl1pPr>
            <a:lvl2pPr marL="296863" indent="-285750">
              <a:buClr>
                <a:srgbClr val="266EBF"/>
              </a:buClr>
              <a:buFont typeface="Arial" panose="020B0604020202020204" pitchFamily="34" charset="0"/>
              <a:buChar char="•"/>
              <a:defRPr sz="2000">
                <a:solidFill>
                  <a:srgbClr val="266EBF"/>
                </a:solidFill>
                <a:latin typeface="+mn-lt"/>
              </a:defRPr>
            </a:lvl2pPr>
            <a:lvl3pPr marL="736600" indent="-285750">
              <a:buClr>
                <a:srgbClr val="266EBF"/>
              </a:buClr>
              <a:buFont typeface="Arial" panose="020B0604020202020204" pitchFamily="34" charset="0"/>
              <a:buChar char="•"/>
              <a:defRPr sz="1800">
                <a:solidFill>
                  <a:srgbClr val="266EBF"/>
                </a:solidFill>
                <a:latin typeface="+mn-lt"/>
              </a:defRPr>
            </a:lvl3pPr>
            <a:lvl4pPr marL="1139825" indent="-285750">
              <a:buClr>
                <a:srgbClr val="266EBF"/>
              </a:buClr>
              <a:buFont typeface="Arial" panose="020B0604020202020204" pitchFamily="34" charset="0"/>
              <a:buChar char="•"/>
              <a:defRPr sz="1600">
                <a:solidFill>
                  <a:srgbClr val="266EBF"/>
                </a:solidFill>
                <a:latin typeface="+mn-lt"/>
              </a:defRPr>
            </a:lvl4pPr>
            <a:lvl5pPr marL="1416050" indent="-171450">
              <a:buClr>
                <a:srgbClr val="266EBF"/>
              </a:buClr>
              <a:buFont typeface="Arial" panose="020B0604020202020204" pitchFamily="34" charset="0"/>
              <a:buChar char="•"/>
              <a:defRPr sz="1400">
                <a:solidFill>
                  <a:srgbClr val="266EB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380744" y="271686"/>
            <a:ext cx="9959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/>
          <a:p>
            <a:r>
              <a:rPr lang="nl-NL" dirty="0"/>
              <a:t>Title of the slide</a:t>
            </a: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3 vierkante topics 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1874520"/>
            <a:ext cx="3108556" cy="3109856"/>
          </a:xfrm>
          <a:prstGeom prst="rect">
            <a:avLst/>
          </a:prstGeo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solidFill>
                  <a:schemeClr val="accent1"/>
                </a:solidFill>
                <a:latin typeface="+mn-lt"/>
              </a:defRPr>
            </a:lvl1pPr>
            <a:lvl2pPr marL="17463" indent="0" algn="ctr">
              <a:buNone/>
              <a:tabLst/>
              <a:defRPr sz="1600">
                <a:solidFill>
                  <a:schemeClr val="accent1"/>
                </a:solidFill>
                <a:latin typeface="+mn-lt"/>
              </a:defRPr>
            </a:lvl2pPr>
            <a:lvl3pPr marL="17463" indent="0" algn="ctr">
              <a:buNone/>
              <a:tabLst/>
              <a:defRPr sz="1600">
                <a:solidFill>
                  <a:schemeClr val="accent1"/>
                </a:solidFill>
                <a:latin typeface="+mn-lt"/>
              </a:defRPr>
            </a:lvl3pPr>
            <a:lvl4pPr marL="17463" indent="0" algn="ctr">
              <a:buNone/>
              <a:tabLst/>
              <a:defRPr sz="1600">
                <a:solidFill>
                  <a:schemeClr val="accent1"/>
                </a:solidFill>
                <a:latin typeface="+mn-lt"/>
              </a:defRPr>
            </a:lvl4pPr>
            <a:lvl5pPr marL="17463" indent="0" algn="ctr"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1874520"/>
            <a:ext cx="3108556" cy="3109856"/>
          </a:xfrm>
          <a:prstGeom prst="rect">
            <a:avLst/>
          </a:prstGeo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solidFill>
                  <a:schemeClr val="accent1"/>
                </a:solidFill>
                <a:latin typeface="+mn-lt"/>
              </a:defRPr>
            </a:lvl1pPr>
            <a:lvl2pPr marL="17463" indent="0" algn="ctr">
              <a:buNone/>
              <a:tabLst/>
              <a:defRPr sz="1600">
                <a:solidFill>
                  <a:schemeClr val="accent1"/>
                </a:solidFill>
                <a:latin typeface="+mn-lt"/>
              </a:defRPr>
            </a:lvl2pPr>
            <a:lvl3pPr marL="17463" indent="0" algn="ctr">
              <a:buNone/>
              <a:tabLst/>
              <a:defRPr sz="1600">
                <a:solidFill>
                  <a:schemeClr val="accent1"/>
                </a:solidFill>
                <a:latin typeface="+mn-lt"/>
              </a:defRPr>
            </a:lvl3pPr>
            <a:lvl4pPr marL="17463" indent="0" algn="ctr">
              <a:buNone/>
              <a:tabLst/>
              <a:defRPr sz="1600">
                <a:solidFill>
                  <a:schemeClr val="accent1"/>
                </a:solidFill>
                <a:latin typeface="+mn-lt"/>
              </a:defRPr>
            </a:lvl4pPr>
            <a:lvl5pPr marL="17463" indent="0" algn="ctr"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1874520"/>
            <a:ext cx="3108556" cy="3109856"/>
          </a:xfrm>
          <a:prstGeom prst="rect">
            <a:avLst/>
          </a:prstGeo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2000">
                <a:solidFill>
                  <a:schemeClr val="accent1"/>
                </a:solidFill>
                <a:latin typeface="+mn-lt"/>
              </a:defRPr>
            </a:lvl1pPr>
            <a:lvl2pPr marL="17463" indent="0" algn="ctr">
              <a:buNone/>
              <a:tabLst/>
              <a:defRPr sz="1600">
                <a:solidFill>
                  <a:schemeClr val="accent1"/>
                </a:solidFill>
                <a:latin typeface="+mn-lt"/>
              </a:defRPr>
            </a:lvl2pPr>
            <a:lvl3pPr marL="17463" indent="0" algn="ctr">
              <a:buNone/>
              <a:tabLst/>
              <a:defRPr sz="1600">
                <a:solidFill>
                  <a:schemeClr val="accent1"/>
                </a:solidFill>
                <a:latin typeface="+mn-lt"/>
              </a:defRPr>
            </a:lvl3pPr>
            <a:lvl4pPr marL="17463" indent="0" algn="ctr">
              <a:buNone/>
              <a:tabLst/>
              <a:defRPr sz="1600">
                <a:solidFill>
                  <a:schemeClr val="accent1"/>
                </a:solidFill>
                <a:latin typeface="+mn-lt"/>
              </a:defRPr>
            </a:lvl4pPr>
            <a:lvl5pPr marL="17463" indent="0" algn="ctr"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380744" y="271686"/>
            <a:ext cx="9959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/>
          <a:p>
            <a:r>
              <a:rPr lang="nl-NL" dirty="0"/>
              <a:t>Title of the slide</a:t>
            </a:r>
          </a:p>
        </p:txBody>
      </p:sp>
      <p:sp>
        <p:nvSpPr>
          <p:cNvPr id="8" name="Tijdelijke aanduiding voor dianummer 8">
            <a:extLst>
              <a:ext uri="{FF2B5EF4-FFF2-40B4-BE49-F238E27FC236}">
                <a16:creationId xmlns:a16="http://schemas.microsoft.com/office/drawing/2014/main" id="{58CCFB04-B637-478E-8086-46400E9AF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65020" y="6314927"/>
            <a:ext cx="3474980" cy="36666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itel 1"/>
          <p:cNvSpPr>
            <a:spLocks noGrp="1"/>
          </p:cNvSpPr>
          <p:nvPr>
            <p:ph type="title"/>
          </p:nvPr>
        </p:nvSpPr>
        <p:spPr>
          <a:xfrm>
            <a:off x="1380744" y="271686"/>
            <a:ext cx="9959256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36000" rIns="144000" bIns="36000" rtlCol="0" anchor="ctr">
            <a:spAutoFit/>
          </a:bodyPr>
          <a:lstStyle/>
          <a:p>
            <a:r>
              <a:rPr lang="nl-NL" dirty="0"/>
              <a:t>Titel van de slide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0" y="5870448"/>
            <a:ext cx="12192000" cy="97316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860921" y="197963"/>
            <a:ext cx="0" cy="181937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10001839" y="3327662"/>
            <a:ext cx="2102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Author</a:t>
            </a:r>
          </a:p>
          <a:p>
            <a:pPr algn="r"/>
            <a:r>
              <a:rPr lang="en-US" sz="3200" b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Function</a:t>
            </a:r>
          </a:p>
          <a:p>
            <a:pPr algn="r"/>
            <a:r>
              <a:rPr lang="en-US" sz="3200" b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Institute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7" y="254595"/>
            <a:ext cx="501252" cy="6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03" r:id="rId2"/>
    <p:sldLayoutId id="2147483706" r:id="rId3"/>
    <p:sldLayoutId id="2147483709" r:id="rId4"/>
    <p:sldLayoutId id="2147483710" r:id="rId5"/>
    <p:sldLayoutId id="2147483704" r:id="rId6"/>
    <p:sldLayoutId id="2147483718" r:id="rId7"/>
    <p:sldLayoutId id="2147483725" r:id="rId8"/>
    <p:sldLayoutId id="2147483708" r:id="rId9"/>
    <p:sldLayoutId id="2147483711" r:id="rId10"/>
    <p:sldLayoutId id="2147483712" r:id="rId11"/>
    <p:sldLayoutId id="2147483723" r:id="rId12"/>
    <p:sldLayoutId id="2147483713" r:id="rId13"/>
    <p:sldLayoutId id="2147483714" r:id="rId14"/>
    <p:sldLayoutId id="2147483720" r:id="rId15"/>
    <p:sldLayoutId id="2147483727" r:id="rId16"/>
    <p:sldLayoutId id="2147483728" r:id="rId17"/>
  </p:sldLayoutIdLst>
  <p:hf hdr="0" dt="0"/>
  <p:txStyles>
    <p:titleStyle>
      <a:lvl1pPr marL="133350" indent="0" algn="l" defTabSz="914377" rtl="0" eaLnBrk="1" latinLnBrk="0" hangingPunct="1">
        <a:lnSpc>
          <a:spcPct val="90000"/>
        </a:lnSpc>
        <a:spcBef>
          <a:spcPct val="0"/>
        </a:spcBef>
        <a:buNone/>
        <a:tabLst/>
        <a:defRPr sz="4000" kern="1200" cap="none" baseline="0">
          <a:solidFill>
            <a:schemeClr val="bg1"/>
          </a:solidFill>
          <a:latin typeface="+mj-lt"/>
          <a:ea typeface="Verdana" charset="0"/>
          <a:cs typeface="Verdana" charset="0"/>
        </a:defRPr>
      </a:lvl1pPr>
    </p:titleStyle>
    <p:bodyStyle>
      <a:lvl1pPr marL="0" indent="0" algn="l" defTabSz="914377" rtl="0" eaLnBrk="1" latinLnBrk="0" hangingPunct="1">
        <a:lnSpc>
          <a:spcPct val="95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Verdana" charset="0"/>
          <a:cs typeface="Verdana" charset="0"/>
        </a:defRPr>
      </a:lvl1pPr>
      <a:lvl2pPr marL="296863" indent="-285750" algn="l" defTabSz="914377" rtl="0" eaLnBrk="1" latinLnBrk="0" hangingPunct="1">
        <a:lnSpc>
          <a:spcPct val="95000"/>
        </a:lnSpc>
        <a:spcBef>
          <a:spcPts val="500"/>
        </a:spcBef>
        <a:buClr>
          <a:schemeClr val="accent1"/>
        </a:buClr>
        <a:buSzPct val="90000"/>
        <a:buFont typeface="Wingdings" panose="05000000000000000000" pitchFamily="2" charset="2"/>
        <a:buChar char="§"/>
        <a:tabLst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736600" indent="-285750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SzPct val="90000"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139825" indent="-285750" algn="l" defTabSz="914377" rtl="0" eaLnBrk="1" latinLnBrk="0" hangingPunct="1">
        <a:lnSpc>
          <a:spcPct val="95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lang="nl-NL" sz="1400" kern="120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244600" indent="0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Font typeface="Arial"/>
        <a:buNone/>
        <a:tabLst/>
        <a:defRPr sz="12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595A3-D788-4FBB-BC3B-0D02462DC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95" y="3204267"/>
            <a:ext cx="8617370" cy="786384"/>
          </a:xfrm>
        </p:spPr>
        <p:txBody>
          <a:bodyPr/>
          <a:lstStyle/>
          <a:p>
            <a:r>
              <a:rPr lang="en-GB" sz="3600" dirty="0"/>
              <a:t>Empowering weather watchers:</a:t>
            </a:r>
            <a:br>
              <a:rPr lang="en-GB" sz="3600" dirty="0"/>
            </a:br>
            <a:r>
              <a:rPr lang="en-GB" sz="3600" dirty="0"/>
              <a:t>the impact of citizen meteorology on weather observation and crisis response</a:t>
            </a:r>
            <a:endParaRPr lang="en-BE" sz="36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391BA-553A-4C60-802A-F6E77BE23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995" y="5124506"/>
            <a:ext cx="8161037" cy="1175709"/>
          </a:xfrm>
        </p:spPr>
        <p:txBody>
          <a:bodyPr/>
          <a:lstStyle/>
          <a:p>
            <a:r>
              <a:rPr lang="en-BE" dirty="0"/>
              <a:t>Maarten Reyniers</a:t>
            </a:r>
          </a:p>
          <a:p>
            <a:r>
              <a:rPr lang="en-GB" i="1" dirty="0"/>
              <a:t>Inspiration day - Community engagement in citizen science</a:t>
            </a:r>
            <a:endParaRPr lang="en-BE" i="1" dirty="0"/>
          </a:p>
        </p:txBody>
      </p:sp>
    </p:spTree>
    <p:extLst>
      <p:ext uri="{BB962C8B-B14F-4D97-AF65-F5344CB8AC3E}">
        <p14:creationId xmlns:p14="http://schemas.microsoft.com/office/powerpoint/2010/main" val="320134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22B047-B1BF-4FA8-8FBF-884801066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nl-BE" sz="4000" dirty="0"/>
              <a:t>Hail with weather radar</a:t>
            </a:r>
            <a:endParaRPr lang="en-GB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4B97B-FC14-4147-BFAE-5333E6AE2E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10</a:t>
            </a:fld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18116-CC99-5BC8-B454-3558F144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06" y="1121511"/>
            <a:ext cx="7360389" cy="5062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4EC50-B3BB-C208-CAF4-2664CD0DDFEB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62702" y="6305783"/>
            <a:ext cx="752526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58697A"/>
                </a:solidFill>
                <a:latin typeface="Verdana" charset="0"/>
                <a:ea typeface="Verdana" charset="0"/>
                <a:cs typeface="Verdana" charset="0"/>
              </a:rPr>
              <a:t>Weather</a:t>
            </a:r>
            <a:r>
              <a:rPr lang="nl-NL" dirty="0">
                <a:solidFill>
                  <a:srgbClr val="58697A"/>
                </a:solidFill>
                <a:latin typeface="Verdana" charset="0"/>
                <a:ea typeface="Verdana" charset="0"/>
                <a:cs typeface="Verdana" charset="0"/>
              </a:rPr>
              <a:t> radar: </a:t>
            </a:r>
            <a:r>
              <a:rPr lang="nl-NL" b="1" dirty="0">
                <a:solidFill>
                  <a:srgbClr val="58697A"/>
                </a:solidFill>
                <a:latin typeface="Verdana" charset="0"/>
                <a:ea typeface="Verdana" charset="0"/>
                <a:cs typeface="Verdana" charset="0"/>
              </a:rPr>
              <a:t>indirect </a:t>
            </a:r>
            <a:r>
              <a:rPr lang="nl-NL" b="1" dirty="0" err="1">
                <a:solidFill>
                  <a:srgbClr val="58697A"/>
                </a:solidFill>
                <a:latin typeface="Verdana" charset="0"/>
                <a:ea typeface="Verdana" charset="0"/>
                <a:cs typeface="Verdana" charset="0"/>
              </a:rPr>
              <a:t>mea</a:t>
            </a:r>
            <a:r>
              <a:rPr lang="nl-NL" b="1" dirty="0" err="1">
                <a:solidFill>
                  <a:srgbClr val="58697A"/>
                </a:solidFill>
                <a:latin typeface="Verdana" charset="0"/>
              </a:rPr>
              <a:t>surement</a:t>
            </a:r>
            <a:r>
              <a:rPr lang="nl-NL" b="1" dirty="0">
                <a:solidFill>
                  <a:srgbClr val="58697A"/>
                </a:solidFill>
                <a:latin typeface="Verdana" charset="0"/>
              </a:rPr>
              <a:t> </a:t>
            </a:r>
            <a:r>
              <a:rPr lang="nl-NL" dirty="0">
                <a:solidFill>
                  <a:srgbClr val="58697A"/>
                </a:solidFill>
                <a:latin typeface="Verdana" charset="0"/>
              </a:rPr>
              <a:t>of </a:t>
            </a:r>
            <a:r>
              <a:rPr lang="nl-NL" dirty="0" err="1">
                <a:solidFill>
                  <a:srgbClr val="58697A"/>
                </a:solidFill>
                <a:latin typeface="Verdana" charset="0"/>
              </a:rPr>
              <a:t>hail</a:t>
            </a:r>
            <a:endParaRPr lang="nl-NL" dirty="0">
              <a:solidFill>
                <a:srgbClr val="58697A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A6B77-A5EB-D81B-9552-A4D312D0DBEA}"/>
              </a:ext>
            </a:extLst>
          </p:cNvPr>
          <p:cNvGrpSpPr/>
          <p:nvPr/>
        </p:nvGrpSpPr>
        <p:grpSpPr>
          <a:xfrm>
            <a:off x="6272784" y="2898648"/>
            <a:ext cx="5398786" cy="3365220"/>
            <a:chOff x="6272784" y="2898648"/>
            <a:chExt cx="5398786" cy="33652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DA5B0E-B934-458F-6840-3901C3375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2511" y="4543970"/>
              <a:ext cx="1917569" cy="1440000"/>
            </a:xfrm>
            <a:prstGeom prst="rect">
              <a:avLst/>
            </a:prstGeom>
            <a:ln w="25400">
              <a:solidFill>
                <a:srgbClr val="14BB9F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923991-6E68-D54D-4832-B540B6DFD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01" y="3346941"/>
              <a:ext cx="1917569" cy="1440000"/>
            </a:xfrm>
            <a:prstGeom prst="rect">
              <a:avLst/>
            </a:prstGeom>
            <a:ln w="25400">
              <a:solidFill>
                <a:srgbClr val="14BB9F"/>
              </a:solidFill>
            </a:ln>
          </p:spPr>
        </p:pic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9628BFD7-4269-F461-2265-6A07C87ADCD6}"/>
                </a:ext>
              </a:extLst>
            </p:cNvPr>
            <p:cNvCxnSpPr>
              <a:cxnSpLocks/>
            </p:cNvCxnSpPr>
            <p:nvPr/>
          </p:nvCxnSpPr>
          <p:spPr>
            <a:xfrm>
              <a:off x="6272784" y="2898648"/>
              <a:ext cx="2871217" cy="1168293"/>
            </a:xfrm>
            <a:prstGeom prst="curvedConnector3">
              <a:avLst/>
            </a:prstGeom>
            <a:ln w="25400">
              <a:solidFill>
                <a:srgbClr val="14BB9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87815C-5C10-C088-53F7-FB92BE8B7744}"/>
                </a:ext>
              </a:extLst>
            </p:cNvPr>
            <p:cNvSpPr txBox="1"/>
            <p:nvPr/>
          </p:nvSpPr>
          <p:spPr>
            <a:xfrm>
              <a:off x="10241370" y="6002258"/>
              <a:ext cx="14302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100" dirty="0">
                  <a:solidFill>
                    <a:srgbClr val="14BB9F"/>
                  </a:solidFill>
                  <a:latin typeface="Verdana" charset="0"/>
                  <a:ea typeface="Verdana" charset="0"/>
                  <a:cs typeface="Verdana" charset="0"/>
                </a:rPr>
                <a:t>(</a:t>
              </a:r>
              <a:r>
                <a:rPr lang="nl-NL" sz="1100" dirty="0" err="1">
                  <a:solidFill>
                    <a:srgbClr val="14BB9F"/>
                  </a:solidFill>
                  <a:latin typeface="Verdana" charset="0"/>
                  <a:ea typeface="Verdana" charset="0"/>
                  <a:cs typeface="Verdana" charset="0"/>
                </a:rPr>
                <a:t>foto’s:Facebook</a:t>
              </a:r>
              <a:r>
                <a:rPr lang="nl-NL" sz="1100" dirty="0">
                  <a:solidFill>
                    <a:srgbClr val="14BB9F"/>
                  </a:solidFill>
                  <a:latin typeface="Verdana" charset="0"/>
                  <a:ea typeface="Verdana" charset="0"/>
                  <a:cs typeface="Verdana" charset="0"/>
                </a:rPr>
                <a:t>)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7CCBAE6-B905-B494-6605-FDCDB56A2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3682" y="2835116"/>
            <a:ext cx="3262825" cy="338292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7F507C-6466-A2BB-C789-1F4DF6C40522}"/>
              </a:ext>
            </a:extLst>
          </p:cNvPr>
          <p:cNvSpPr txBox="1">
            <a:spLocks/>
          </p:cNvSpPr>
          <p:nvPr/>
        </p:nvSpPr>
        <p:spPr>
          <a:xfrm>
            <a:off x="508502" y="1108811"/>
            <a:ext cx="188705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914377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66EBF"/>
              </a:buClr>
              <a:buFont typeface="Arial" panose="020B0604020202020204" pitchFamily="34" charset="0"/>
              <a:buNone/>
              <a:defRPr sz="2400" kern="1200">
                <a:solidFill>
                  <a:srgbClr val="266EBF"/>
                </a:solidFill>
                <a:latin typeface="+mn-lt"/>
                <a:ea typeface="Verdana" charset="0"/>
                <a:cs typeface="Verdana" charset="0"/>
              </a:defRPr>
            </a:lvl1pPr>
            <a:lvl2pPr marL="296863" indent="-2857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266EBF"/>
              </a:buClr>
              <a:buSzPct val="90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266EBF"/>
                </a:solidFill>
                <a:latin typeface="+mn-lt"/>
                <a:ea typeface="Verdana" charset="0"/>
                <a:cs typeface="Verdana" charset="0"/>
              </a:defRPr>
            </a:lvl2pPr>
            <a:lvl3pPr marL="736600" indent="-2857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266EBF"/>
              </a:buClr>
              <a:buSzPct val="90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266EBF"/>
                </a:solidFill>
                <a:latin typeface="+mn-lt"/>
                <a:ea typeface="Verdana" charset="0"/>
                <a:cs typeface="Verdana" charset="0"/>
              </a:defRPr>
            </a:lvl3pPr>
            <a:lvl4pPr marL="1139825" indent="-2857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266EBF"/>
              </a:buClr>
              <a:buFont typeface="Arial" panose="020B0604020202020204" pitchFamily="34" charset="0"/>
              <a:buChar char="•"/>
              <a:tabLst/>
              <a:defRPr lang="nl-NL" sz="1600" kern="1200">
                <a:solidFill>
                  <a:srgbClr val="266EBF"/>
                </a:solidFill>
                <a:latin typeface="+mn-lt"/>
                <a:ea typeface="Verdana" charset="0"/>
                <a:cs typeface="Verdana" charset="0"/>
              </a:defRPr>
            </a:lvl4pPr>
            <a:lvl5pPr marL="141605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266EBF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266EBF"/>
                </a:solidFill>
                <a:latin typeface="+mn-lt"/>
                <a:ea typeface="Verdana" charset="0"/>
                <a:cs typeface="Verdana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58697A"/>
                </a:solidFill>
              </a:rPr>
              <a:t>13/08/2020</a:t>
            </a:r>
            <a:endParaRPr lang="nl-NL" dirty="0">
              <a:solidFill>
                <a:srgbClr val="58697A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Hail verification in the past</a:t>
            </a:r>
          </a:p>
        </p:txBody>
      </p:sp>
      <p:pic>
        <p:nvPicPr>
          <p:cNvPr id="5" name="Picture 10" descr="N:\NICOLE\PRESENTATIONS\2010\JOURNEE_OBSERVATEURS\rapport_gre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50" y="1074374"/>
            <a:ext cx="3541374" cy="47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4971664" y="1252199"/>
            <a:ext cx="6368335" cy="5186701"/>
            <a:chOff x="1008" y="1080"/>
            <a:chExt cx="3648" cy="3192"/>
          </a:xfrm>
        </p:grpSpPr>
        <p:pic>
          <p:nvPicPr>
            <p:cNvPr id="7" name="Picture 8" descr="N:\NICOLE\PRESENTATIONS\2010\JOURNEE_OBSERVATEURS\2005062914192900_poh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80"/>
              <a:ext cx="3648" cy="3192"/>
            </a:xfrm>
            <a:prstGeom prst="rect">
              <a:avLst/>
            </a:prstGeom>
            <a:noFill/>
            <a:ln w="3810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ine 11"/>
            <p:cNvSpPr>
              <a:spLocks noChangeShapeType="1"/>
            </p:cNvSpPr>
            <p:nvPr/>
          </p:nvSpPr>
          <p:spPr bwMode="auto">
            <a:xfrm flipV="1">
              <a:off x="1584" y="2544"/>
              <a:ext cx="336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47376" y="6069568"/>
            <a:ext cx="147187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rPr>
              <a:t>83 reports </a:t>
            </a:r>
          </a:p>
        </p:txBody>
      </p:sp>
    </p:spTree>
    <p:extLst>
      <p:ext uri="{BB962C8B-B14F-4D97-AF65-F5344CB8AC3E}">
        <p14:creationId xmlns:p14="http://schemas.microsoft.com/office/powerpoint/2010/main" val="22587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22B047-B1BF-4FA8-8FBF-884801066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nl-BE" sz="4000" dirty="0"/>
              <a:t>Hail verification with app reports</a:t>
            </a:r>
            <a:endParaRPr lang="en-GB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4B97B-FC14-4147-BFAE-5333E6AE2E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nl-NL"/>
              <a:t> </a:t>
            </a:r>
            <a:fld id="{2DAB09C5-3251-4B47-B002-D03712DC64C3}" type="slidenum">
              <a:rPr lang="nl-NL" smtClean="0"/>
              <a:pPr algn="r"/>
              <a:t>12</a:t>
            </a:fld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18116-CC99-5BC8-B454-3558F144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06" y="1121510"/>
            <a:ext cx="7438887" cy="51168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4EC50-B3BB-C208-CAF4-2664CD0DDFEB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62702" y="6305783"/>
            <a:ext cx="752526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58697A"/>
                </a:solidFill>
                <a:latin typeface="Verdana" charset="0"/>
                <a:ea typeface="Verdana" charset="0"/>
                <a:cs typeface="Verdana" charset="0"/>
              </a:rPr>
              <a:t>Weather</a:t>
            </a:r>
            <a:r>
              <a:rPr lang="nl-NL" dirty="0">
                <a:solidFill>
                  <a:srgbClr val="58697A"/>
                </a:solidFill>
                <a:latin typeface="Verdana" charset="0"/>
                <a:ea typeface="Verdana" charset="0"/>
                <a:cs typeface="Verdana" charset="0"/>
              </a:rPr>
              <a:t> radar: </a:t>
            </a:r>
            <a:r>
              <a:rPr lang="nl-NL" b="1" dirty="0">
                <a:solidFill>
                  <a:srgbClr val="58697A"/>
                </a:solidFill>
                <a:latin typeface="Verdana" charset="0"/>
                <a:ea typeface="Verdana" charset="0"/>
                <a:cs typeface="Verdana" charset="0"/>
              </a:rPr>
              <a:t>indirect </a:t>
            </a:r>
            <a:r>
              <a:rPr lang="nl-NL" b="1" dirty="0" err="1">
                <a:solidFill>
                  <a:srgbClr val="58697A"/>
                </a:solidFill>
                <a:latin typeface="Verdana" charset="0"/>
                <a:ea typeface="Verdana" charset="0"/>
                <a:cs typeface="Verdana" charset="0"/>
              </a:rPr>
              <a:t>mea</a:t>
            </a:r>
            <a:r>
              <a:rPr lang="nl-NL" b="1" dirty="0" err="1">
                <a:solidFill>
                  <a:srgbClr val="58697A"/>
                </a:solidFill>
                <a:latin typeface="Verdana" charset="0"/>
              </a:rPr>
              <a:t>surement</a:t>
            </a:r>
            <a:r>
              <a:rPr lang="nl-NL" b="1" dirty="0">
                <a:solidFill>
                  <a:srgbClr val="58697A"/>
                </a:solidFill>
                <a:latin typeface="Verdana" charset="0"/>
              </a:rPr>
              <a:t> </a:t>
            </a:r>
            <a:r>
              <a:rPr lang="nl-NL" dirty="0">
                <a:solidFill>
                  <a:srgbClr val="58697A"/>
                </a:solidFill>
                <a:latin typeface="Verdana" charset="0"/>
              </a:rPr>
              <a:t>of </a:t>
            </a:r>
            <a:r>
              <a:rPr lang="nl-NL" dirty="0" err="1">
                <a:solidFill>
                  <a:srgbClr val="58697A"/>
                </a:solidFill>
                <a:latin typeface="Verdana" charset="0"/>
              </a:rPr>
              <a:t>hail</a:t>
            </a:r>
            <a:endParaRPr lang="nl-NL" dirty="0">
              <a:solidFill>
                <a:srgbClr val="58697A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7F507C-6466-A2BB-C789-1F4DF6C40522}"/>
              </a:ext>
            </a:extLst>
          </p:cNvPr>
          <p:cNvSpPr txBox="1">
            <a:spLocks/>
          </p:cNvSpPr>
          <p:nvPr/>
        </p:nvSpPr>
        <p:spPr>
          <a:xfrm>
            <a:off x="508502" y="1108811"/>
            <a:ext cx="188705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914377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66EBF"/>
              </a:buClr>
              <a:buFont typeface="Arial" panose="020B0604020202020204" pitchFamily="34" charset="0"/>
              <a:buNone/>
              <a:defRPr sz="2400" kern="1200">
                <a:solidFill>
                  <a:srgbClr val="266EBF"/>
                </a:solidFill>
                <a:latin typeface="+mn-lt"/>
                <a:ea typeface="Verdana" charset="0"/>
                <a:cs typeface="Verdana" charset="0"/>
              </a:defRPr>
            </a:lvl1pPr>
            <a:lvl2pPr marL="296863" indent="-2857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266EBF"/>
              </a:buClr>
              <a:buSzPct val="90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266EBF"/>
                </a:solidFill>
                <a:latin typeface="+mn-lt"/>
                <a:ea typeface="Verdana" charset="0"/>
                <a:cs typeface="Verdana" charset="0"/>
              </a:defRPr>
            </a:lvl2pPr>
            <a:lvl3pPr marL="736600" indent="-2857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266EBF"/>
              </a:buClr>
              <a:buSzPct val="90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266EBF"/>
                </a:solidFill>
                <a:latin typeface="+mn-lt"/>
                <a:ea typeface="Verdana" charset="0"/>
                <a:cs typeface="Verdana" charset="0"/>
              </a:defRPr>
            </a:lvl3pPr>
            <a:lvl4pPr marL="1139825" indent="-2857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266EBF"/>
              </a:buClr>
              <a:buFont typeface="Arial" panose="020B0604020202020204" pitchFamily="34" charset="0"/>
              <a:buChar char="•"/>
              <a:tabLst/>
              <a:defRPr lang="nl-NL" sz="1600" kern="1200">
                <a:solidFill>
                  <a:srgbClr val="266EBF"/>
                </a:solidFill>
                <a:latin typeface="+mn-lt"/>
                <a:ea typeface="Verdana" charset="0"/>
                <a:cs typeface="Verdana" charset="0"/>
              </a:defRPr>
            </a:lvl4pPr>
            <a:lvl5pPr marL="141605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266EBF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266EBF"/>
                </a:solidFill>
                <a:latin typeface="+mn-lt"/>
                <a:ea typeface="Verdana" charset="0"/>
                <a:cs typeface="Verdana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58697A"/>
                </a:solidFill>
              </a:rPr>
              <a:t>13/08/2020</a:t>
            </a:r>
            <a:endParaRPr lang="nl-NL" dirty="0">
              <a:solidFill>
                <a:srgbClr val="58697A"/>
              </a:solidFill>
              <a:latin typeface="Verdana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743893-7D87-EC75-5CDC-01FE37013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1270" b="1"/>
          <a:stretch/>
        </p:blipFill>
        <p:spPr>
          <a:xfrm>
            <a:off x="2415806" y="1167746"/>
            <a:ext cx="7060341" cy="5226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106E1E-F54C-B2D5-00B9-C96C4B5F69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9" t="77641"/>
          <a:stretch/>
        </p:blipFill>
        <p:spPr>
          <a:xfrm>
            <a:off x="8104094" y="5177118"/>
            <a:ext cx="1372053" cy="11836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6BAA42-0D22-664A-77D6-EA067F8600B5}"/>
              </a:ext>
            </a:extLst>
          </p:cNvPr>
          <p:cNvSpPr/>
          <p:nvPr/>
        </p:nvSpPr>
        <p:spPr>
          <a:xfrm>
            <a:off x="2426741" y="1121510"/>
            <a:ext cx="935024" cy="303878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22B047-B1BF-4FA8-8FBF-88480106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44" y="271686"/>
            <a:ext cx="9959256" cy="626701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nl-BE" sz="4000" dirty="0"/>
              <a:t>What about crisis response?</a:t>
            </a:r>
            <a:endParaRPr lang="en-GB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838E09-C6BC-9B6B-F637-372E852AE8B1}"/>
              </a:ext>
            </a:extLst>
          </p:cNvPr>
          <p:cNvGrpSpPr/>
          <p:nvPr/>
        </p:nvGrpSpPr>
        <p:grpSpPr>
          <a:xfrm>
            <a:off x="836993" y="1939614"/>
            <a:ext cx="1461282" cy="1046831"/>
            <a:chOff x="5323828" y="2227561"/>
            <a:chExt cx="1461282" cy="10468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B22B7E-603A-95B1-9991-C6064ED59030}"/>
                </a:ext>
              </a:extLst>
            </p:cNvPr>
            <p:cNvSpPr txBox="1"/>
            <p:nvPr/>
          </p:nvSpPr>
          <p:spPr>
            <a:xfrm>
              <a:off x="5333759" y="2504951"/>
              <a:ext cx="14414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sz="4400" b="1" dirty="0">
                  <a:solidFill>
                    <a:srgbClr val="937E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CC7BCA-B29F-9850-AB69-78AC5961467D}"/>
                </a:ext>
              </a:extLst>
            </p:cNvPr>
            <p:cNvSpPr txBox="1"/>
            <p:nvPr/>
          </p:nvSpPr>
          <p:spPr>
            <a:xfrm>
              <a:off x="5323828" y="2227561"/>
              <a:ext cx="1461282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kern="0">
                  <a:solidFill>
                    <a:srgbClr val="937E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200" kern="0" baseline="30000">
                  <a:solidFill>
                    <a:srgbClr val="937E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 sz="1200" kern="0">
                  <a:solidFill>
                    <a:srgbClr val="937E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extension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EA4583-90D5-2EC6-7B2E-1D04FEF2DF90}"/>
              </a:ext>
            </a:extLst>
          </p:cNvPr>
          <p:cNvGrpSpPr/>
          <p:nvPr/>
        </p:nvGrpSpPr>
        <p:grpSpPr>
          <a:xfrm>
            <a:off x="507286" y="3202564"/>
            <a:ext cx="2179910" cy="1848218"/>
            <a:chOff x="4994121" y="3490511"/>
            <a:chExt cx="2179910" cy="1848218"/>
          </a:xfrm>
        </p:grpSpPr>
        <p:sp>
          <p:nvSpPr>
            <p:cNvPr id="14" name="Chevron 13">
              <a:extLst>
                <a:ext uri="{FF2B5EF4-FFF2-40B4-BE49-F238E27FC236}">
                  <a16:creationId xmlns:a16="http://schemas.microsoft.com/office/drawing/2014/main" id="{EAE8DD97-6ACA-071C-658B-2F60EE677FD1}"/>
                </a:ext>
              </a:extLst>
            </p:cNvPr>
            <p:cNvSpPr/>
            <p:nvPr/>
          </p:nvSpPr>
          <p:spPr>
            <a:xfrm>
              <a:off x="5014793" y="3490511"/>
              <a:ext cx="2159238" cy="302046"/>
            </a:xfrm>
            <a:prstGeom prst="chevron">
              <a:avLst/>
            </a:prstGeom>
            <a:solidFill>
              <a:srgbClr val="8866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4A78A56-115A-5CB7-B91C-1F12330EB858}"/>
                </a:ext>
              </a:extLst>
            </p:cNvPr>
            <p:cNvGrpSpPr/>
            <p:nvPr/>
          </p:nvGrpSpPr>
          <p:grpSpPr>
            <a:xfrm>
              <a:off x="5598289" y="3583946"/>
              <a:ext cx="115176" cy="1062047"/>
              <a:chOff x="1233525" y="3475613"/>
              <a:chExt cx="115176" cy="1062047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29EE438-8E1B-EE18-5459-7A9AF1A134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1113" y="3537332"/>
                <a:ext cx="0" cy="1000328"/>
              </a:xfrm>
              <a:prstGeom prst="line">
                <a:avLst/>
              </a:prstGeom>
              <a:ln w="28575">
                <a:solidFill>
                  <a:srgbClr val="937EA3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8B725DA-08CF-AA35-CF41-B4D05CC86628}"/>
                  </a:ext>
                </a:extLst>
              </p:cNvPr>
              <p:cNvSpPr/>
              <p:nvPr/>
            </p:nvSpPr>
            <p:spPr>
              <a:xfrm>
                <a:off x="1233525" y="3475613"/>
                <a:ext cx="115176" cy="1151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54E10D-9D50-53BE-B36C-3FF282FA4912}"/>
                </a:ext>
              </a:extLst>
            </p:cNvPr>
            <p:cNvSpPr txBox="1"/>
            <p:nvPr/>
          </p:nvSpPr>
          <p:spPr>
            <a:xfrm>
              <a:off x="4994121" y="4692398"/>
              <a:ext cx="21595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sz="1800" b="1" dirty="0">
                  <a:solidFill>
                    <a:srgbClr val="937E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 of floods</a:t>
              </a:r>
            </a:p>
            <a:p>
              <a:pPr algn="ctr"/>
              <a:endParaRPr lang="en-IN" sz="1800" b="1" dirty="0">
                <a:solidFill>
                  <a:srgbClr val="937EA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AEA2384-DC67-9DFD-3549-61E1ED0A2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7" y="4957561"/>
            <a:ext cx="1780453" cy="1724814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93DB97-5547-29CB-4411-656F5E14AEC1}"/>
              </a:ext>
            </a:extLst>
          </p:cNvPr>
          <p:cNvCxnSpPr>
            <a:cxnSpLocks/>
          </p:cNvCxnSpPr>
          <p:nvPr/>
        </p:nvCxnSpPr>
        <p:spPr>
          <a:xfrm>
            <a:off x="3174148" y="3357718"/>
            <a:ext cx="0" cy="1000328"/>
          </a:xfrm>
          <a:prstGeom prst="line">
            <a:avLst/>
          </a:prstGeom>
          <a:ln w="28575">
            <a:solidFill>
              <a:srgbClr val="ED8A8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11395F-4825-1C88-A84E-30D4374E5EA3}"/>
              </a:ext>
            </a:extLst>
          </p:cNvPr>
          <p:cNvGrpSpPr/>
          <p:nvPr/>
        </p:nvGrpSpPr>
        <p:grpSpPr>
          <a:xfrm>
            <a:off x="2930862" y="1958822"/>
            <a:ext cx="1477469" cy="1041804"/>
            <a:chOff x="9608995" y="2233307"/>
            <a:chExt cx="1477469" cy="10418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11BC33-8D1B-F693-21CB-4CFA9E3C0444}"/>
                </a:ext>
              </a:extLst>
            </p:cNvPr>
            <p:cNvSpPr txBox="1"/>
            <p:nvPr/>
          </p:nvSpPr>
          <p:spPr>
            <a:xfrm>
              <a:off x="9645043" y="2505670"/>
              <a:ext cx="14414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sz="4400" b="1">
                  <a:solidFill>
                    <a:srgbClr val="ED8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A7705B-57BB-D1C5-3040-0AD60912D4E9}"/>
                </a:ext>
              </a:extLst>
            </p:cNvPr>
            <p:cNvSpPr txBox="1"/>
            <p:nvPr/>
          </p:nvSpPr>
          <p:spPr>
            <a:xfrm>
              <a:off x="9608995" y="2233307"/>
              <a:ext cx="1461282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kern="0" dirty="0">
                  <a:solidFill>
                    <a:srgbClr val="ED8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kern="0" baseline="30000" dirty="0">
                  <a:solidFill>
                    <a:srgbClr val="ED8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1200" kern="0" dirty="0">
                  <a:solidFill>
                    <a:srgbClr val="ED8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extension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53B0E6-826F-D8B1-215E-C9F086EA950B}"/>
              </a:ext>
            </a:extLst>
          </p:cNvPr>
          <p:cNvGrpSpPr/>
          <p:nvPr/>
        </p:nvGrpSpPr>
        <p:grpSpPr>
          <a:xfrm>
            <a:off x="2564740" y="3206695"/>
            <a:ext cx="2236510" cy="1849285"/>
            <a:chOff x="9242873" y="3490511"/>
            <a:chExt cx="2236510" cy="1849285"/>
          </a:xfrm>
        </p:grpSpPr>
        <p:sp>
          <p:nvSpPr>
            <p:cNvPr id="37" name="Chevron 36">
              <a:extLst>
                <a:ext uri="{FF2B5EF4-FFF2-40B4-BE49-F238E27FC236}">
                  <a16:creationId xmlns:a16="http://schemas.microsoft.com/office/drawing/2014/main" id="{9FD3BFCD-5589-A8DF-176C-FC487DC3FCCB}"/>
                </a:ext>
              </a:extLst>
            </p:cNvPr>
            <p:cNvSpPr/>
            <p:nvPr/>
          </p:nvSpPr>
          <p:spPr>
            <a:xfrm>
              <a:off x="9288224" y="3490511"/>
              <a:ext cx="2159238" cy="302046"/>
            </a:xfrm>
            <a:prstGeom prst="chevron">
              <a:avLst/>
            </a:prstGeom>
            <a:solidFill>
              <a:srgbClr val="ED8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7E1077-5E64-0DC3-E147-03CFB22AA359}"/>
                </a:ext>
              </a:extLst>
            </p:cNvPr>
            <p:cNvGrpSpPr/>
            <p:nvPr/>
          </p:nvGrpSpPr>
          <p:grpSpPr>
            <a:xfrm>
              <a:off x="9806407" y="3583946"/>
              <a:ext cx="115176" cy="1204719"/>
              <a:chOff x="1168212" y="3475613"/>
              <a:chExt cx="115176" cy="1204719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A97AB13-D980-07F7-54F0-B563F7A8B6F1}"/>
                  </a:ext>
                </a:extLst>
              </p:cNvPr>
              <p:cNvCxnSpPr/>
              <p:nvPr/>
            </p:nvCxnSpPr>
            <p:spPr>
              <a:xfrm>
                <a:off x="1225800" y="3537332"/>
                <a:ext cx="0" cy="1143000"/>
              </a:xfrm>
              <a:prstGeom prst="line">
                <a:avLst/>
              </a:prstGeom>
              <a:ln w="28575">
                <a:noFill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893B6E7-042B-3F3D-7800-35124247FA1E}"/>
                  </a:ext>
                </a:extLst>
              </p:cNvPr>
              <p:cNvSpPr/>
              <p:nvPr/>
            </p:nvSpPr>
            <p:spPr>
              <a:xfrm>
                <a:off x="1168212" y="3475613"/>
                <a:ext cx="115176" cy="1151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099D24-ECD3-3A49-C592-3F8EC4913B7E}"/>
                </a:ext>
              </a:extLst>
            </p:cNvPr>
            <p:cNvSpPr txBox="1"/>
            <p:nvPr/>
          </p:nvSpPr>
          <p:spPr>
            <a:xfrm>
              <a:off x="9242873" y="4693465"/>
              <a:ext cx="22365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IN" b="1" dirty="0">
                  <a:solidFill>
                    <a:srgbClr val="ED8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 of photos</a:t>
              </a:r>
            </a:p>
            <a:p>
              <a:pPr algn="ctr"/>
              <a:endParaRPr lang="en-IN" b="1" dirty="0">
                <a:solidFill>
                  <a:srgbClr val="ED8A8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304B14F-5E0C-2A67-D0D8-4C43CCA52E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307" b="12050"/>
          <a:stretch/>
        </p:blipFill>
        <p:spPr>
          <a:xfrm>
            <a:off x="2666575" y="4957561"/>
            <a:ext cx="3389556" cy="8515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E513D2-6908-8AAD-2658-E2A7A53EB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868" y="2051415"/>
            <a:ext cx="5175279" cy="388145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E934C2-5691-7737-4C09-4EF6AECFED71}"/>
              </a:ext>
            </a:extLst>
          </p:cNvPr>
          <p:cNvSpPr txBox="1"/>
          <p:nvPr/>
        </p:nvSpPr>
        <p:spPr>
          <a:xfrm>
            <a:off x="7350078" y="5975936"/>
            <a:ext cx="2804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sz="2400" b="0" i="0" dirty="0">
                <a:effectLst/>
                <a:latin typeface="-apple-system"/>
              </a:rPr>
              <a:t>Herve</a:t>
            </a:r>
          </a:p>
          <a:p>
            <a:pPr algn="ctr"/>
            <a:r>
              <a:rPr lang="en-BE" sz="2400" b="0" i="0" dirty="0">
                <a:effectLst/>
                <a:latin typeface="-apple-system"/>
              </a:rPr>
              <a:t>17/05/2024 21:15</a:t>
            </a:r>
            <a:endParaRPr lang="en-BE" sz="2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DA163B-D759-5F49-10AE-B7C41C00F74E}"/>
              </a:ext>
            </a:extLst>
          </p:cNvPr>
          <p:cNvSpPr txBox="1"/>
          <p:nvPr/>
        </p:nvSpPr>
        <p:spPr>
          <a:xfrm>
            <a:off x="578222" y="1088237"/>
            <a:ext cx="1092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ea typeface="Verdana" charset="0"/>
                <a:cs typeface="Verdana" charset="0"/>
              </a:rPr>
              <a:t>(1) </a:t>
            </a:r>
            <a:r>
              <a:rPr lang="en-BE" sz="2400" b="1" dirty="0">
                <a:ea typeface="Verdana" charset="0"/>
                <a:cs typeface="Verdana" charset="0"/>
              </a:rPr>
              <a:t>Floods</a:t>
            </a:r>
            <a:r>
              <a:rPr lang="en-BE" sz="2400" dirty="0">
                <a:ea typeface="Verdana" charset="0"/>
                <a:cs typeface="Verdana" charset="0"/>
              </a:rPr>
              <a:t> and </a:t>
            </a:r>
            <a:r>
              <a:rPr lang="en-BE" sz="2400" b="1" dirty="0">
                <a:ea typeface="Verdana" charset="0"/>
                <a:cs typeface="Verdana" charset="0"/>
              </a:rPr>
              <a:t>photos</a:t>
            </a:r>
            <a:r>
              <a:rPr lang="en-BE" sz="2400" dirty="0">
                <a:ea typeface="Verdana" charset="0"/>
                <a:cs typeface="Verdana" charset="0"/>
              </a:rPr>
              <a:t> per request of </a:t>
            </a:r>
            <a:r>
              <a:rPr lang="en-BE" sz="2400" b="1" dirty="0">
                <a:ea typeface="Verdana" charset="0"/>
                <a:cs typeface="Verdana" charset="0"/>
              </a:rPr>
              <a:t>regional authorities </a:t>
            </a:r>
            <a:r>
              <a:rPr lang="nl-BE" sz="2400" dirty="0">
                <a:ea typeface="Verdana" charset="0"/>
                <a:cs typeface="Verdana" charset="0"/>
              </a:rPr>
              <a:t>for flood monitoring</a:t>
            </a:r>
            <a:endParaRPr lang="en-BE" sz="2400" dirty="0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5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22B047-B1BF-4FA8-8FBF-88480106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44" y="271686"/>
            <a:ext cx="9959256" cy="626701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nl-BE" sz="4000" dirty="0"/>
              <a:t>What about crisis response?</a:t>
            </a:r>
            <a:endParaRPr lang="en-GB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DF018-CB05-D9B8-2155-77B7E0BCD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48" y="1954906"/>
            <a:ext cx="8435240" cy="41500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35848FB-DCE2-DB20-FEDE-8FB3A72F1E25}"/>
              </a:ext>
            </a:extLst>
          </p:cNvPr>
          <p:cNvSpPr txBox="1"/>
          <p:nvPr/>
        </p:nvSpPr>
        <p:spPr>
          <a:xfrm>
            <a:off x="578221" y="1088237"/>
            <a:ext cx="1093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ea typeface="Verdana" charset="0"/>
                <a:cs typeface="Verdana" charset="0"/>
              </a:rPr>
              <a:t>(1) </a:t>
            </a:r>
            <a:r>
              <a:rPr lang="en-BE" sz="2400" b="1" dirty="0">
                <a:ea typeface="Verdana" charset="0"/>
                <a:cs typeface="Verdana" charset="0"/>
              </a:rPr>
              <a:t>Floods</a:t>
            </a:r>
            <a:r>
              <a:rPr lang="en-BE" sz="2400" dirty="0">
                <a:ea typeface="Verdana" charset="0"/>
                <a:cs typeface="Verdana" charset="0"/>
              </a:rPr>
              <a:t> and </a:t>
            </a:r>
            <a:r>
              <a:rPr lang="en-BE" sz="2400" b="1" dirty="0">
                <a:ea typeface="Verdana" charset="0"/>
                <a:cs typeface="Verdana" charset="0"/>
              </a:rPr>
              <a:t>photos</a:t>
            </a:r>
            <a:r>
              <a:rPr lang="en-BE" sz="2400" dirty="0">
                <a:ea typeface="Verdana" charset="0"/>
                <a:cs typeface="Verdana" charset="0"/>
              </a:rPr>
              <a:t> per request of </a:t>
            </a:r>
            <a:r>
              <a:rPr lang="en-BE" sz="2400" b="1" dirty="0">
                <a:ea typeface="Verdana" charset="0"/>
                <a:cs typeface="Verdana" charset="0"/>
              </a:rPr>
              <a:t>regional authorities </a:t>
            </a:r>
            <a:r>
              <a:rPr lang="nl-BE" sz="2400" dirty="0">
                <a:ea typeface="Verdana" charset="0"/>
                <a:cs typeface="Verdana" charset="0"/>
              </a:rPr>
              <a:t>for flood monitoring</a:t>
            </a:r>
            <a:endParaRPr lang="en-BE" sz="2400" dirty="0">
              <a:ea typeface="Verdana" charset="0"/>
              <a:cs typeface="Verdana" charset="0"/>
            </a:endParaRP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84130DF5-59BF-52DD-9FAE-91859C130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22" y="1960281"/>
            <a:ext cx="1963272" cy="414468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A4FC1FED-F748-4A74-0B2E-CCE8399B93E6}"/>
              </a:ext>
            </a:extLst>
          </p:cNvPr>
          <p:cNvSpPr/>
          <p:nvPr/>
        </p:nvSpPr>
        <p:spPr>
          <a:xfrm>
            <a:off x="2652547" y="4105375"/>
            <a:ext cx="254996" cy="273036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1C2B7-1276-4D22-0626-B08C5ACF9D13}"/>
              </a:ext>
            </a:extLst>
          </p:cNvPr>
          <p:cNvSpPr txBox="1"/>
          <p:nvPr/>
        </p:nvSpPr>
        <p:spPr>
          <a:xfrm>
            <a:off x="2958547" y="6216982"/>
            <a:ext cx="879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</a:t>
            </a:r>
            <a:r>
              <a:rPr lang="en-BE" dirty="0"/>
              <a:t>ransferred to regional hydrological authorities for real-time consulation (here: VMM)</a:t>
            </a:r>
          </a:p>
        </p:txBody>
      </p:sp>
    </p:spTree>
    <p:extLst>
      <p:ext uri="{BB962C8B-B14F-4D97-AF65-F5344CB8AC3E}">
        <p14:creationId xmlns:p14="http://schemas.microsoft.com/office/powerpoint/2010/main" val="35323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22B047-B1BF-4FA8-8FBF-88480106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44" y="271686"/>
            <a:ext cx="9959256" cy="626701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nl-BE" sz="4000" dirty="0"/>
              <a:t>What about crisis response?</a:t>
            </a:r>
            <a:endParaRPr lang="en-GB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DF018-CB05-D9B8-2155-77B7E0BCD7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18596" y="1954906"/>
            <a:ext cx="7457230" cy="41500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35848FB-DCE2-DB20-FEDE-8FB3A72F1E25}"/>
              </a:ext>
            </a:extLst>
          </p:cNvPr>
          <p:cNvSpPr txBox="1"/>
          <p:nvPr/>
        </p:nvSpPr>
        <p:spPr>
          <a:xfrm>
            <a:off x="578222" y="1088237"/>
            <a:ext cx="1109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ea typeface="Verdana" charset="0"/>
                <a:cs typeface="Verdana" charset="0"/>
              </a:rPr>
              <a:t>(2) Observations of </a:t>
            </a:r>
            <a:r>
              <a:rPr lang="nl-BE" sz="2400" b="1" dirty="0">
                <a:ea typeface="Verdana" charset="0"/>
                <a:cs typeface="Verdana" charset="0"/>
              </a:rPr>
              <a:t>dangerous road conditions</a:t>
            </a:r>
            <a:r>
              <a:rPr lang="nl-BE" sz="2400" dirty="0">
                <a:ea typeface="Verdana" charset="0"/>
                <a:cs typeface="Verdana" charset="0"/>
              </a:rPr>
              <a:t> &amp; </a:t>
            </a:r>
            <a:r>
              <a:rPr lang="nl-BE" sz="2400" b="1" dirty="0">
                <a:ea typeface="Verdana" charset="0"/>
                <a:cs typeface="Verdana" charset="0"/>
              </a:rPr>
              <a:t>snow</a:t>
            </a:r>
            <a:r>
              <a:rPr lang="nl-BE" sz="2400" dirty="0">
                <a:ea typeface="Verdana" charset="0"/>
                <a:cs typeface="Verdana" charset="0"/>
              </a:rPr>
              <a:t> for </a:t>
            </a:r>
            <a:r>
              <a:rPr lang="nl-BE" sz="2400" b="1" dirty="0">
                <a:ea typeface="Verdana" charset="0"/>
                <a:cs typeface="Verdana" charset="0"/>
              </a:rPr>
              <a:t>road management </a:t>
            </a:r>
            <a:endParaRPr lang="en-BE" sz="2400" b="1" dirty="0">
              <a:ea typeface="Verdana" charset="0"/>
              <a:cs typeface="Verdan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30DF5-59BF-52DD-9FAE-91859C1305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8222" y="1960281"/>
            <a:ext cx="1963272" cy="414468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A4FC1FED-F748-4A74-0B2E-CCE8399B93E6}"/>
              </a:ext>
            </a:extLst>
          </p:cNvPr>
          <p:cNvSpPr/>
          <p:nvPr/>
        </p:nvSpPr>
        <p:spPr>
          <a:xfrm>
            <a:off x="2652547" y="4105375"/>
            <a:ext cx="254996" cy="273036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Picture 6" descr="A snow plow truck on a snowy street&#10;&#10;Description automatically generated">
            <a:extLst>
              <a:ext uri="{FF2B5EF4-FFF2-40B4-BE49-F238E27FC236}">
                <a16:creationId xmlns:a16="http://schemas.microsoft.com/office/drawing/2014/main" id="{8C694E51-19DC-7A45-A4DA-D1EE25B472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46" r="9010"/>
          <a:stretch/>
        </p:blipFill>
        <p:spPr>
          <a:xfrm>
            <a:off x="8458198" y="3251948"/>
            <a:ext cx="3518650" cy="2933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33DEDB-0C1E-6348-2ACC-3B9407F2A963}"/>
              </a:ext>
            </a:extLst>
          </p:cNvPr>
          <p:cNvSpPr txBox="1"/>
          <p:nvPr/>
        </p:nvSpPr>
        <p:spPr>
          <a:xfrm>
            <a:off x="2958548" y="6216982"/>
            <a:ext cx="901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</a:t>
            </a:r>
            <a:r>
              <a:rPr lang="en-BE" dirty="0"/>
              <a:t>ransferred to regional road authorities for road management, e.g. </a:t>
            </a:r>
            <a:r>
              <a:rPr lang="en-GB" dirty="0"/>
              <a:t>road salt planning</a:t>
            </a:r>
            <a:r>
              <a:rPr lang="en-B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303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“Empowering” weather watchers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8015B-960D-66EE-55D1-6D19B9D4C5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0245" y="1221648"/>
            <a:ext cx="2597731" cy="5161782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4D05861C-951B-79CC-131E-C6BCE6030182}"/>
              </a:ext>
            </a:extLst>
          </p:cNvPr>
          <p:cNvSpPr/>
          <p:nvPr/>
        </p:nvSpPr>
        <p:spPr>
          <a:xfrm>
            <a:off x="3486264" y="1536986"/>
            <a:ext cx="2443889" cy="399390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17B1B-65C0-27C7-1284-1C5074D341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70685" y="1365031"/>
            <a:ext cx="2845214" cy="2198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4A1656-BEB5-AC25-A9BA-19A7EEE025EB}"/>
              </a:ext>
            </a:extLst>
          </p:cNvPr>
          <p:cNvSpPr txBox="1"/>
          <p:nvPr/>
        </p:nvSpPr>
        <p:spPr>
          <a:xfrm>
            <a:off x="3578849" y="1550852"/>
            <a:ext cx="2145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BETTER MODELS</a:t>
            </a:r>
            <a:endParaRPr lang="en-BE" b="1" dirty="0">
              <a:solidFill>
                <a:schemeClr val="bg1"/>
              </a:solidFill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F72999A5-E59A-D7BF-7814-0DACB60B5918}"/>
              </a:ext>
            </a:extLst>
          </p:cNvPr>
          <p:cNvSpPr/>
          <p:nvPr/>
        </p:nvSpPr>
        <p:spPr>
          <a:xfrm>
            <a:off x="3486264" y="3962755"/>
            <a:ext cx="3204812" cy="626701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094C6-BF20-6AEA-327C-96CDF671BE27}"/>
              </a:ext>
            </a:extLst>
          </p:cNvPr>
          <p:cNvSpPr txBox="1"/>
          <p:nvPr/>
        </p:nvSpPr>
        <p:spPr>
          <a:xfrm>
            <a:off x="3578849" y="3969788"/>
            <a:ext cx="2929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RESPONSE HAZARDOUS WEATHER</a:t>
            </a:r>
            <a:endParaRPr lang="en-BE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2F0F09-6B17-98B7-3D0A-DBFB41E67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333" y="1405371"/>
            <a:ext cx="3098326" cy="2131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D2CBCB-5D74-909D-E6AA-8E60D9DEB4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189" r="3944"/>
          <a:stretch/>
        </p:blipFill>
        <p:spPr>
          <a:xfrm>
            <a:off x="9974829" y="3802538"/>
            <a:ext cx="2011559" cy="2520000"/>
          </a:xfrm>
          <a:prstGeom prst="rect">
            <a:avLst/>
          </a:prstGeom>
        </p:spPr>
      </p:pic>
      <p:pic>
        <p:nvPicPr>
          <p:cNvPr id="16" name="Picture 15" descr="A snow plow truck on a snowy street&#10;&#10;Description automatically generated">
            <a:extLst>
              <a:ext uri="{FF2B5EF4-FFF2-40B4-BE49-F238E27FC236}">
                <a16:creationId xmlns:a16="http://schemas.microsoft.com/office/drawing/2014/main" id="{BC5D8A2B-BBBC-33B9-C71D-3F17A32F1F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46" r="9010"/>
          <a:stretch/>
        </p:blipFill>
        <p:spPr>
          <a:xfrm>
            <a:off x="6785205" y="3802539"/>
            <a:ext cx="302246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0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A6FEA2-1C22-40B4-A951-8BBE33EBBE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16963" y="6315075"/>
            <a:ext cx="3475037" cy="366713"/>
          </a:xfrm>
          <a:prstGeom prst="rect">
            <a:avLst/>
          </a:prstGeom>
        </p:spPr>
        <p:txBody>
          <a:bodyPr/>
          <a:lstStyle/>
          <a:p>
            <a:pPr algn="r"/>
            <a:fld id="{2DAB09C5-3251-4B47-B002-D03712DC64C3}" type="slidenum">
              <a:rPr lang="nl-NL" smtClean="0"/>
              <a:pPr algn="r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27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193B-19A3-864F-93C4-A8349B4D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44" y="271686"/>
            <a:ext cx="9959256" cy="626701"/>
          </a:xfrm>
        </p:spPr>
        <p:txBody>
          <a:bodyPr/>
          <a:lstStyle/>
          <a:p>
            <a:r>
              <a:rPr lang="en-GB" b="1" dirty="0"/>
              <a:t>Small country, difficult to forecast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1A858-20AC-9040-8DC7-16F6737C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9D6B-F68E-90AC-65E7-9E029E7A0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73" y="1795794"/>
            <a:ext cx="5883563" cy="3309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50AD3-313E-36EE-3AF7-AA307F58E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329" y="1795793"/>
            <a:ext cx="4412671" cy="33095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145CC7-D238-50D4-D060-A90A071920DE}"/>
              </a:ext>
            </a:extLst>
          </p:cNvPr>
          <p:cNvSpPr txBox="1"/>
          <p:nvPr/>
        </p:nvSpPr>
        <p:spPr>
          <a:xfrm>
            <a:off x="1105960" y="5444617"/>
            <a:ext cx="4622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effectLst/>
                <a:latin typeface="-apple-system"/>
              </a:rPr>
              <a:t>Sint-Agatha-</a:t>
            </a:r>
            <a:r>
              <a:rPr lang="en-GB" sz="2400" b="0" i="0" dirty="0" err="1">
                <a:effectLst/>
                <a:latin typeface="-apple-system"/>
              </a:rPr>
              <a:t>Berchem</a:t>
            </a:r>
            <a:r>
              <a:rPr lang="en-GB" sz="2400" b="0" i="0" dirty="0">
                <a:effectLst/>
                <a:latin typeface="-apple-system"/>
              </a:rPr>
              <a:t> (Brussels)</a:t>
            </a:r>
          </a:p>
          <a:p>
            <a:pPr algn="ctr"/>
            <a:r>
              <a:rPr lang="en-GB" sz="2400" b="0" i="0" dirty="0">
                <a:effectLst/>
                <a:latin typeface="-apple-system"/>
              </a:rPr>
              <a:t>17/01/2024 17:17</a:t>
            </a:r>
            <a:endParaRPr lang="en-BE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286253-7CA7-5E1C-E8A0-392D04F60B79}"/>
              </a:ext>
            </a:extLst>
          </p:cNvPr>
          <p:cNvSpPr txBox="1"/>
          <p:nvPr/>
        </p:nvSpPr>
        <p:spPr>
          <a:xfrm>
            <a:off x="7463119" y="5450060"/>
            <a:ext cx="2804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sz="2400" b="0" i="0" dirty="0">
                <a:effectLst/>
                <a:latin typeface="-apple-system"/>
              </a:rPr>
              <a:t>Antwerpen</a:t>
            </a:r>
          </a:p>
          <a:p>
            <a:pPr algn="ctr"/>
            <a:r>
              <a:rPr lang="en-BE" sz="2400" b="0" i="0" dirty="0">
                <a:effectLst/>
                <a:latin typeface="-apple-system"/>
              </a:rPr>
              <a:t>17/01/2024 16:59</a:t>
            </a:r>
            <a:endParaRPr lang="en-BE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001B8-E9E6-D997-1B29-AD921C809B78}"/>
              </a:ext>
            </a:extLst>
          </p:cNvPr>
          <p:cNvSpPr txBox="1"/>
          <p:nvPr/>
        </p:nvSpPr>
        <p:spPr>
          <a:xfrm>
            <a:off x="4225937" y="1051002"/>
            <a:ext cx="374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ea typeface="Verdana" charset="0"/>
                <a:cs typeface="Verdana" charset="0"/>
              </a:rPr>
              <a:t>Snow episode 17.01.2024</a:t>
            </a:r>
            <a:endParaRPr lang="en-GB" sz="2400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2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222D61-F3CC-7942-3A34-C98BF9B02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275" y="1705835"/>
            <a:ext cx="5728146" cy="442602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165626C-1CBA-200E-9D4C-9B61485F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Small country, difficult to forecast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AA2DB9-B4F2-53CC-E362-BD20A5666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96"/>
          <a:stretch/>
        </p:blipFill>
        <p:spPr>
          <a:xfrm>
            <a:off x="6118976" y="1705835"/>
            <a:ext cx="5313126" cy="44260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B8A8EC-5D00-5723-67F6-6BF2F92B2554}"/>
              </a:ext>
            </a:extLst>
          </p:cNvPr>
          <p:cNvSpPr txBox="1"/>
          <p:nvPr/>
        </p:nvSpPr>
        <p:spPr>
          <a:xfrm>
            <a:off x="887118" y="6216034"/>
            <a:ext cx="4074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>
                <a:solidFill>
                  <a:srgbClr val="212529"/>
                </a:solidFill>
                <a:effectLst/>
                <a:latin typeface="-apple-system"/>
              </a:rPr>
              <a:t>Snow height model forecast</a:t>
            </a:r>
            <a:endParaRPr lang="en-BE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B288A6-BF9F-0C41-9224-19AF39516A2E}"/>
              </a:ext>
            </a:extLst>
          </p:cNvPr>
          <p:cNvSpPr txBox="1"/>
          <p:nvPr/>
        </p:nvSpPr>
        <p:spPr>
          <a:xfrm>
            <a:off x="4225937" y="1051002"/>
            <a:ext cx="374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ea typeface="Verdana" charset="0"/>
                <a:cs typeface="Verdana" charset="0"/>
              </a:rPr>
              <a:t>Snow episode 17.01.2024</a:t>
            </a:r>
            <a:endParaRPr lang="en-GB" sz="2400" dirty="0">
              <a:ea typeface="Verdana" charset="0"/>
              <a:cs typeface="Verdan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5EDA0C-9114-66AF-84CD-66B90FD36013}"/>
              </a:ext>
            </a:extLst>
          </p:cNvPr>
          <p:cNvSpPr txBox="1"/>
          <p:nvPr/>
        </p:nvSpPr>
        <p:spPr>
          <a:xfrm>
            <a:off x="7174000" y="6216034"/>
            <a:ext cx="3503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solidFill>
                  <a:srgbClr val="212529"/>
                </a:solidFill>
                <a:effectLst/>
                <a:latin typeface="-apple-system"/>
              </a:rPr>
              <a:t>Automatic snow sensors</a:t>
            </a:r>
            <a:endParaRPr lang="en-BE" sz="2400" dirty="0"/>
          </a:p>
        </p:txBody>
      </p:sp>
    </p:spTree>
    <p:extLst>
      <p:ext uri="{BB962C8B-B14F-4D97-AF65-F5344CB8AC3E}">
        <p14:creationId xmlns:p14="http://schemas.microsoft.com/office/powerpoint/2010/main" val="15729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222D61-F3CC-7942-3A34-C98BF9B02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275" y="1705835"/>
            <a:ext cx="5728146" cy="442602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165626C-1CBA-200E-9D4C-9B61485F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Small country, 11 mio potential observers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AA2DB9-B4F2-53CC-E362-BD20A5666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96"/>
          <a:stretch/>
        </p:blipFill>
        <p:spPr>
          <a:xfrm>
            <a:off x="6118976" y="1705835"/>
            <a:ext cx="5313126" cy="44260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B8A8EC-5D00-5723-67F6-6BF2F92B2554}"/>
              </a:ext>
            </a:extLst>
          </p:cNvPr>
          <p:cNvSpPr txBox="1"/>
          <p:nvPr/>
        </p:nvSpPr>
        <p:spPr>
          <a:xfrm>
            <a:off x="887118" y="6216034"/>
            <a:ext cx="4074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>
                <a:solidFill>
                  <a:srgbClr val="212529"/>
                </a:solidFill>
                <a:effectLst/>
                <a:latin typeface="-apple-system"/>
              </a:rPr>
              <a:t>Snow height model forecast</a:t>
            </a:r>
            <a:endParaRPr lang="en-BE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B288A6-BF9F-0C41-9224-19AF39516A2E}"/>
              </a:ext>
            </a:extLst>
          </p:cNvPr>
          <p:cNvSpPr txBox="1"/>
          <p:nvPr/>
        </p:nvSpPr>
        <p:spPr>
          <a:xfrm>
            <a:off x="4225937" y="1051002"/>
            <a:ext cx="374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ea typeface="Verdana" charset="0"/>
                <a:cs typeface="Verdana" charset="0"/>
              </a:rPr>
              <a:t>Snow episode 17.01.2024</a:t>
            </a:r>
            <a:endParaRPr lang="en-GB" sz="2400">
              <a:ea typeface="Verdana" charset="0"/>
              <a:cs typeface="Verdan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5EDA0C-9114-66AF-84CD-66B90FD36013}"/>
              </a:ext>
            </a:extLst>
          </p:cNvPr>
          <p:cNvSpPr txBox="1"/>
          <p:nvPr/>
        </p:nvSpPr>
        <p:spPr>
          <a:xfrm>
            <a:off x="6492252" y="6216033"/>
            <a:ext cx="4566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>
                <a:solidFill>
                  <a:srgbClr val="212529"/>
                </a:solidFill>
                <a:effectLst/>
                <a:latin typeface="-apple-system"/>
              </a:rPr>
              <a:t>Population density</a:t>
            </a:r>
            <a:endParaRPr lang="en-BE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0E4842-AC8A-6F94-3447-7DB5C3D902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9" t="1970" r="10413"/>
          <a:stretch/>
        </p:blipFill>
        <p:spPr>
          <a:xfrm>
            <a:off x="6200245" y="1705835"/>
            <a:ext cx="5231857" cy="452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9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0B7B31-0ABF-40D4-8E8B-4C7D9070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Smartphone app RMI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4C953-D329-D7DA-58E9-FBB2AA8913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214099"/>
            <a:ext cx="10620000" cy="4058208"/>
          </a:xfrm>
        </p:spPr>
        <p:txBody>
          <a:bodyPr/>
          <a:lstStyle/>
          <a:p>
            <a:r>
              <a:rPr lang="en-BE" dirty="0">
                <a:solidFill>
                  <a:schemeClr val="tx1"/>
                </a:solidFill>
              </a:rPr>
              <a:t>Reporting </a:t>
            </a:r>
            <a:r>
              <a:rPr lang="en-BE" dirty="0" smtClean="0">
                <a:solidFill>
                  <a:schemeClr val="tx1"/>
                </a:solidFill>
              </a:rPr>
              <a:t>feature </a:t>
            </a:r>
            <a:r>
              <a:rPr lang="en-BE" dirty="0">
                <a:solidFill>
                  <a:schemeClr val="tx1"/>
                </a:solidFill>
              </a:rPr>
              <a:t>added to the RMI app in August 2019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AF77D2C-0622-C90A-3C0F-274FE58B5F7D}"/>
              </a:ext>
            </a:extLst>
          </p:cNvPr>
          <p:cNvSpPr/>
          <p:nvPr/>
        </p:nvSpPr>
        <p:spPr>
          <a:xfrm>
            <a:off x="0" y="1775783"/>
            <a:ext cx="12192000" cy="4807781"/>
          </a:xfrm>
          <a:prstGeom prst="roundRect">
            <a:avLst>
              <a:gd name="adj" fmla="val 7323"/>
            </a:avLst>
          </a:prstGeom>
          <a:solidFill>
            <a:srgbClr val="FFFFFF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95F537-FC1E-6B31-4F8B-0E1E597A70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1834" y="2097961"/>
            <a:ext cx="2154081" cy="4280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4945D3-82B0-26D8-C3F5-917F04F8A9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05298" y="2105591"/>
            <a:ext cx="2154081" cy="42802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B29A76-CD84-453A-6EE4-21665B8E3E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58762" y="2105591"/>
            <a:ext cx="2154081" cy="42802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5B7902-76BB-EB96-BCF3-C212B69A58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312226" y="2065081"/>
            <a:ext cx="2154081" cy="42802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C68CE2-C504-F541-BB2F-93430A33DD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02043" y="2169791"/>
            <a:ext cx="2154081" cy="4280234"/>
          </a:xfrm>
          <a:prstGeom prst="rect">
            <a:avLst/>
          </a:prstGeom>
        </p:spPr>
      </p:pic>
      <p:sp>
        <p:nvSpPr>
          <p:cNvPr id="20" name="Pentagon 19">
            <a:extLst>
              <a:ext uri="{FF2B5EF4-FFF2-40B4-BE49-F238E27FC236}">
                <a16:creationId xmlns:a16="http://schemas.microsoft.com/office/drawing/2014/main" id="{5AEFA64A-F38E-7AB2-44F0-AFD1013AECC9}"/>
              </a:ext>
            </a:extLst>
          </p:cNvPr>
          <p:cNvSpPr/>
          <p:nvPr/>
        </p:nvSpPr>
        <p:spPr>
          <a:xfrm>
            <a:off x="2639100" y="4105375"/>
            <a:ext cx="254996" cy="273036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77C82CFB-67DE-E19E-B847-08623CAA9FBA}"/>
              </a:ext>
            </a:extLst>
          </p:cNvPr>
          <p:cNvSpPr/>
          <p:nvPr/>
        </p:nvSpPr>
        <p:spPr>
          <a:xfrm>
            <a:off x="5306371" y="4105375"/>
            <a:ext cx="254996" cy="273036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5786859A-9DFA-B97F-3565-EF455318D7F2}"/>
              </a:ext>
            </a:extLst>
          </p:cNvPr>
          <p:cNvSpPr/>
          <p:nvPr/>
        </p:nvSpPr>
        <p:spPr>
          <a:xfrm>
            <a:off x="7973642" y="4105375"/>
            <a:ext cx="254996" cy="273036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A68C766A-C011-223D-08E1-16A07D9EF2C3}"/>
              </a:ext>
            </a:extLst>
          </p:cNvPr>
          <p:cNvSpPr/>
          <p:nvPr/>
        </p:nvSpPr>
        <p:spPr>
          <a:xfrm>
            <a:off x="10037919" y="5377017"/>
            <a:ext cx="2118205" cy="621079"/>
          </a:xfrm>
          <a:prstGeom prst="frame">
            <a:avLst>
              <a:gd name="adj1" fmla="val 10161"/>
            </a:avLst>
          </a:prstGeom>
          <a:solidFill>
            <a:srgbClr val="8B000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4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0B7B31-0ABF-40D4-8E8B-4C7D9070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Total number of observations per month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BDB4C2-9B4B-CAAF-EBE3-64B60FAE73CA}"/>
              </a:ext>
            </a:extLst>
          </p:cNvPr>
          <p:cNvSpPr txBox="1"/>
          <p:nvPr/>
        </p:nvSpPr>
        <p:spPr>
          <a:xfrm>
            <a:off x="546393" y="1169967"/>
            <a:ext cx="5998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>
                <a:ea typeface="Verdana" charset="0"/>
                <a:cs typeface="Verdana" charset="0"/>
              </a:rPr>
              <a:t>More than </a:t>
            </a:r>
            <a:r>
              <a:rPr lang="en-BE" sz="2400" b="1" dirty="0">
                <a:ea typeface="Verdana" charset="0"/>
                <a:cs typeface="Verdana" charset="0"/>
              </a:rPr>
              <a:t>3 million observations </a:t>
            </a:r>
            <a:r>
              <a:rPr lang="en-BE" sz="2400" dirty="0">
                <a:ea typeface="Verdana" charset="0"/>
                <a:cs typeface="Verdana" charset="0"/>
              </a:rPr>
              <a:t>received!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9D3A1-65B8-88AF-DF93-D582A08297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5" b="5745"/>
          <a:stretch/>
        </p:blipFill>
        <p:spPr>
          <a:xfrm>
            <a:off x="437015" y="2182613"/>
            <a:ext cx="11360805" cy="4659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D50938-49C3-6DEE-019C-2F3717497ADC}"/>
              </a:ext>
            </a:extLst>
          </p:cNvPr>
          <p:cNvSpPr txBox="1"/>
          <p:nvPr/>
        </p:nvSpPr>
        <p:spPr>
          <a:xfrm>
            <a:off x="2276084" y="229409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39967B"/>
                </a:solidFill>
                <a:latin typeface="Verdana" charset="0"/>
                <a:ea typeface="Verdana" charset="0"/>
                <a:cs typeface="Verdana" charset="0"/>
              </a:rPr>
              <a:t>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374767-28E7-A2BB-3101-AC1E889D67F1}"/>
              </a:ext>
            </a:extLst>
          </p:cNvPr>
          <p:cNvSpPr txBox="1"/>
          <p:nvPr/>
        </p:nvSpPr>
        <p:spPr>
          <a:xfrm>
            <a:off x="4840254" y="228854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7D70A2"/>
                </a:solidFill>
                <a:latin typeface="Verdana" charset="0"/>
                <a:ea typeface="Verdana" charset="0"/>
                <a:cs typeface="Verdana" charset="0"/>
              </a:rPr>
              <a:t>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1ADB6-2C70-B968-77D9-6E8390E63A80}"/>
              </a:ext>
            </a:extLst>
          </p:cNvPr>
          <p:cNvSpPr txBox="1"/>
          <p:nvPr/>
        </p:nvSpPr>
        <p:spPr>
          <a:xfrm>
            <a:off x="7334167" y="228995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18A2CD"/>
                </a:solidFill>
                <a:latin typeface="Verdana" charset="0"/>
                <a:ea typeface="Verdana" charset="0"/>
                <a:cs typeface="Verdana" charset="0"/>
              </a:rPr>
              <a:t>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94894-BE7C-DA55-4886-8451993BFF78}"/>
              </a:ext>
            </a:extLst>
          </p:cNvPr>
          <p:cNvSpPr txBox="1"/>
          <p:nvPr/>
        </p:nvSpPr>
        <p:spPr>
          <a:xfrm>
            <a:off x="918077" y="229409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1D81A2"/>
                </a:solidFill>
                <a:latin typeface="Verdana" charset="0"/>
                <a:ea typeface="Verdana" charset="0"/>
                <a:cs typeface="Verdana" charset="0"/>
              </a:rPr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3AE1A-3E02-8C2D-F845-8ADAB06B8BC2}"/>
              </a:ext>
            </a:extLst>
          </p:cNvPr>
          <p:cNvSpPr txBox="1"/>
          <p:nvPr/>
        </p:nvSpPr>
        <p:spPr>
          <a:xfrm>
            <a:off x="9565993" y="228995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D8834F"/>
                </a:solidFill>
                <a:latin typeface="Verdana" charset="0"/>
                <a:ea typeface="Verdana" charset="0"/>
                <a:cs typeface="Verdana" charset="0"/>
              </a:rPr>
              <a:t>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B1993-6378-1286-A1BA-1DD75D33237A}"/>
              </a:ext>
            </a:extLst>
          </p:cNvPr>
          <p:cNvSpPr txBox="1"/>
          <p:nvPr/>
        </p:nvSpPr>
        <p:spPr>
          <a:xfrm>
            <a:off x="11166560" y="228995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A38ECE"/>
                </a:solidFill>
                <a:latin typeface="Verdana" charset="0"/>
                <a:ea typeface="Verdana" charset="0"/>
                <a:cs typeface="Verdana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90384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41F2C2-CE81-BB43-9307-62BA73A0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Spatial distribution of observations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21E6D-1D61-1320-0953-A200F7270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1" t="1000" r="10531"/>
          <a:stretch/>
        </p:blipFill>
        <p:spPr>
          <a:xfrm>
            <a:off x="659187" y="1833405"/>
            <a:ext cx="5585930" cy="4876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3A80A9-15F4-5556-93BE-789827E8DC2C}"/>
              </a:ext>
            </a:extLst>
          </p:cNvPr>
          <p:cNvSpPr txBox="1"/>
          <p:nvPr/>
        </p:nvSpPr>
        <p:spPr>
          <a:xfrm>
            <a:off x="594882" y="987411"/>
            <a:ext cx="3685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ea typeface="Verdana" charset="0"/>
                <a:cs typeface="Verdana" charset="0"/>
              </a:rPr>
              <a:t>Observations density </a:t>
            </a:r>
            <a:r>
              <a:rPr lang="en-GB" dirty="0">
                <a:ea typeface="Verdana" charset="0"/>
                <a:cs typeface="Verdana" charset="0"/>
              </a:rPr>
              <a:t>Observations per </a:t>
            </a:r>
            <a:r>
              <a:rPr lang="en-GB" sz="1600" dirty="0">
                <a:ea typeface="Verdana" charset="0"/>
                <a:cs typeface="Verdana" charset="0"/>
              </a:rPr>
              <a:t>km</a:t>
            </a:r>
            <a:r>
              <a:rPr lang="en-GB" sz="1600" baseline="30000" dirty="0">
                <a:ea typeface="Verdana" charset="0"/>
                <a:cs typeface="Verdana" charset="0"/>
              </a:rPr>
              <a:t>2</a:t>
            </a:r>
            <a:endParaRPr lang="en-GB" sz="2000" dirty="0">
              <a:ea typeface="Verdana" charset="0"/>
              <a:cs typeface="Verdana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B908EA-68C7-DA75-3E1B-A33CC7446D32}"/>
              </a:ext>
            </a:extLst>
          </p:cNvPr>
          <p:cNvGrpSpPr/>
          <p:nvPr/>
        </p:nvGrpSpPr>
        <p:grpSpPr>
          <a:xfrm>
            <a:off x="6414848" y="987411"/>
            <a:ext cx="5611902" cy="5722674"/>
            <a:chOff x="6414848" y="987411"/>
            <a:chExt cx="5611902" cy="57226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14830C-5279-F282-8160-E21A913FE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359" t="1970" r="10413"/>
            <a:stretch/>
          </p:blipFill>
          <p:spPr>
            <a:xfrm>
              <a:off x="6440820" y="1881188"/>
              <a:ext cx="5585930" cy="48288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24C5A0-E158-FDBD-7941-023E92D17AB2}"/>
                </a:ext>
              </a:extLst>
            </p:cNvPr>
            <p:cNvSpPr txBox="1"/>
            <p:nvPr/>
          </p:nvSpPr>
          <p:spPr>
            <a:xfrm>
              <a:off x="6414848" y="987411"/>
              <a:ext cx="36855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ea typeface="Verdana" charset="0"/>
                  <a:cs typeface="Verdana" charset="0"/>
                </a:rPr>
                <a:t>Population density</a:t>
              </a:r>
            </a:p>
            <a:p>
              <a:r>
                <a:rPr lang="en-GB">
                  <a:ea typeface="Verdana" charset="0"/>
                  <a:cs typeface="Verdana" charset="0"/>
                </a:rPr>
                <a:t>Inhabitants per km</a:t>
              </a:r>
              <a:r>
                <a:rPr lang="en-GB" baseline="30000">
                  <a:ea typeface="Verdana" charset="0"/>
                  <a:cs typeface="Verdana" charset="0"/>
                </a:rPr>
                <a:t>2</a:t>
              </a:r>
              <a:endParaRPr lang="en-GB"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32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41F2C2-CE81-BB43-9307-62BA73A0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What about the quality?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0B6612-EF70-6503-A7B3-D581F5214171}"/>
              </a:ext>
            </a:extLst>
          </p:cNvPr>
          <p:cNvGrpSpPr/>
          <p:nvPr/>
        </p:nvGrpSpPr>
        <p:grpSpPr>
          <a:xfrm>
            <a:off x="2638269" y="1993681"/>
            <a:ext cx="6915462" cy="4128367"/>
            <a:chOff x="6163393" y="1692991"/>
            <a:chExt cx="5866688" cy="35022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5A7AA93-E2B4-C28E-D0FB-3EF068DB2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3393" y="2304610"/>
              <a:ext cx="5866688" cy="289065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B23D93-7BD7-3B5B-B51E-095A5BDEFAD3}"/>
                </a:ext>
              </a:extLst>
            </p:cNvPr>
            <p:cNvSpPr txBox="1"/>
            <p:nvPr/>
          </p:nvSpPr>
          <p:spPr>
            <a:xfrm>
              <a:off x="7172171" y="1692991"/>
              <a:ext cx="42258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2000" i="1" dirty="0"/>
                <a:t>Histogram of user reputation scores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8E38F1-9E8B-FF56-54F4-1ED62AF1B7A4}"/>
                </a:ext>
              </a:extLst>
            </p:cNvPr>
            <p:cNvSpPr txBox="1"/>
            <p:nvPr/>
          </p:nvSpPr>
          <p:spPr>
            <a:xfrm>
              <a:off x="8979699" y="2912989"/>
              <a:ext cx="2418309" cy="83099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BE" sz="1600" dirty="0"/>
                <a:t>78% of the users have</a:t>
              </a:r>
              <a:br>
                <a:rPr lang="en-BE" sz="1600" dirty="0"/>
              </a:br>
              <a:r>
                <a:rPr lang="en-BE" sz="1600" dirty="0"/>
                <a:t>a reputation score ≥ 90.</a:t>
              </a:r>
            </a:p>
            <a:p>
              <a:r>
                <a:rPr lang="en-BE" sz="1600" dirty="0"/>
                <a:t>65% has score 100.</a:t>
              </a: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D8519173-AA4B-240B-78DA-DDAA79976045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rot="5400000" flipH="1" flipV="1">
              <a:off x="10777944" y="2170543"/>
              <a:ext cx="153356" cy="1331536"/>
            </a:xfrm>
            <a:prstGeom prst="curvedConnector2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64C041C-11E5-545B-A0EF-DD302BB1B4CF}"/>
              </a:ext>
            </a:extLst>
          </p:cNvPr>
          <p:cNvSpPr txBox="1"/>
          <p:nvPr/>
        </p:nvSpPr>
        <p:spPr>
          <a:xfrm>
            <a:off x="5660484" y="6217479"/>
            <a:ext cx="1399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400" dirty="0">
                <a:latin typeface="Arial" panose="020B0604020202020204" pitchFamily="34" charset="0"/>
                <a:cs typeface="Arial" panose="020B0604020202020204" pitchFamily="34" charset="0"/>
              </a:rPr>
              <a:t>User reputation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1217B-048E-5EED-37B6-BD233735B1BC}"/>
              </a:ext>
            </a:extLst>
          </p:cNvPr>
          <p:cNvSpPr txBox="1"/>
          <p:nvPr/>
        </p:nvSpPr>
        <p:spPr>
          <a:xfrm>
            <a:off x="572307" y="1146553"/>
            <a:ext cx="9076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-apple-system"/>
              </a:rPr>
              <a:t>For every user we keep an (anonymous) user reputation ∈ [0,100]</a:t>
            </a:r>
            <a:endParaRPr lang="en-BE" sz="2400" dirty="0"/>
          </a:p>
        </p:txBody>
      </p:sp>
    </p:spTree>
    <p:extLst>
      <p:ext uri="{BB962C8B-B14F-4D97-AF65-F5344CB8AC3E}">
        <p14:creationId xmlns:p14="http://schemas.microsoft.com/office/powerpoint/2010/main" val="23113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222D61-F3CC-7942-3A34-C98BF9B02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0" t="60532" r="31540" b="-48"/>
          <a:stretch/>
        </p:blipFill>
        <p:spPr>
          <a:xfrm>
            <a:off x="483745" y="1705835"/>
            <a:ext cx="5284087" cy="427586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165626C-1CBA-200E-9D4C-9B61485F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Snow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8A8EC-5D00-5723-67F6-6BF2F92B2554}"/>
              </a:ext>
            </a:extLst>
          </p:cNvPr>
          <p:cNvSpPr txBox="1"/>
          <p:nvPr/>
        </p:nvSpPr>
        <p:spPr>
          <a:xfrm>
            <a:off x="887118" y="6216034"/>
            <a:ext cx="4074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solidFill>
                  <a:srgbClr val="212529"/>
                </a:solidFill>
                <a:effectLst/>
                <a:latin typeface="-apple-system"/>
              </a:rPr>
              <a:t>Snow height model forecast</a:t>
            </a:r>
            <a:endParaRPr lang="en-BE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B288A6-BF9F-0C41-9224-19AF39516A2E}"/>
              </a:ext>
            </a:extLst>
          </p:cNvPr>
          <p:cNvSpPr txBox="1"/>
          <p:nvPr/>
        </p:nvSpPr>
        <p:spPr>
          <a:xfrm>
            <a:off x="4225937" y="1051002"/>
            <a:ext cx="374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ea typeface="Verdana" charset="0"/>
                <a:cs typeface="Verdana" charset="0"/>
              </a:rPr>
              <a:t>Snow episode 17.01.2024</a:t>
            </a:r>
            <a:endParaRPr lang="en-GB" sz="2400">
              <a:ea typeface="Verdana" charset="0"/>
              <a:cs typeface="Verdana" charset="0"/>
            </a:endParaRPr>
          </a:p>
        </p:txBody>
      </p:sp>
      <p:pic>
        <p:nvPicPr>
          <p:cNvPr id="5" name="snow20240117.mp4">
            <a:hlinkClick r:id="" action="ppaction://media"/>
            <a:extLst>
              <a:ext uri="{FF2B5EF4-FFF2-40B4-BE49-F238E27FC236}">
                <a16:creationId xmlns:a16="http://schemas.microsoft.com/office/drawing/2014/main" id="{ECD3CC4E-5D99-DE0D-EE02-3512F7D8B3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7100" y="1705835"/>
            <a:ext cx="5701155" cy="4275866"/>
          </a:xfrm>
          <a:prstGeom prst="rect">
            <a:avLst/>
          </a:prstGeom>
        </p:spPr>
      </p:pic>
      <p:pic>
        <p:nvPicPr>
          <p:cNvPr id="10" name="Picture 9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469C94C3-101A-FC1A-F8DE-2748968EC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100" y="4603013"/>
            <a:ext cx="1499501" cy="1378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B7E20-A20F-14E7-F146-16A191BE1A8E}"/>
              </a:ext>
            </a:extLst>
          </p:cNvPr>
          <p:cNvSpPr txBox="1"/>
          <p:nvPr/>
        </p:nvSpPr>
        <p:spPr>
          <a:xfrm>
            <a:off x="6820447" y="6216034"/>
            <a:ext cx="4074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solidFill>
                  <a:srgbClr val="212529"/>
                </a:solidFill>
                <a:effectLst/>
                <a:latin typeface="-apple-system"/>
              </a:rPr>
              <a:t>Citizen observations</a:t>
            </a:r>
            <a:endParaRPr lang="en-BE" sz="2400" dirty="0"/>
          </a:p>
        </p:txBody>
      </p:sp>
    </p:spTree>
    <p:extLst>
      <p:ext uri="{BB962C8B-B14F-4D97-AF65-F5344CB8AC3E}">
        <p14:creationId xmlns:p14="http://schemas.microsoft.com/office/powerpoint/2010/main" val="30324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 KMI-IRM THEME">
  <a:themeElements>
    <a:clrScheme name="Custom 25">
      <a:dk1>
        <a:srgbClr val="58697A"/>
      </a:dk1>
      <a:lt1>
        <a:srgbClr val="FFFFFF"/>
      </a:lt1>
      <a:dk2>
        <a:srgbClr val="626262"/>
      </a:dk2>
      <a:lt2>
        <a:srgbClr val="F2F2F2"/>
      </a:lt2>
      <a:accent1>
        <a:srgbClr val="58697A"/>
      </a:accent1>
      <a:accent2>
        <a:srgbClr val="266EBF"/>
      </a:accent2>
      <a:accent3>
        <a:srgbClr val="A5A5A5"/>
      </a:accent3>
      <a:accent4>
        <a:srgbClr val="A5A5A5"/>
      </a:accent4>
      <a:accent5>
        <a:srgbClr val="A5A5A5"/>
      </a:accent5>
      <a:accent6>
        <a:srgbClr val="A5A5A5"/>
      </a:accent6>
      <a:hlink>
        <a:srgbClr val="76CDEE"/>
      </a:hlink>
      <a:folHlink>
        <a:srgbClr val="1482AB"/>
      </a:folHlink>
    </a:clrScheme>
    <a:fontScheme name="KMI_Font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44450">
          <a:solidFill>
            <a:srgbClr val="0033A0"/>
          </a:solidFill>
        </a:ln>
      </a:spPr>
      <a:bodyPr rtlCol="0" anchor="ctr"/>
      <a:lstStyle>
        <a:defPPr algn="ctr">
          <a:defRPr sz="1600" dirty="0" err="1"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UB-tmp2017" id="{10DC50E6-1B59-A244-B26B-E5A459B5CBCA}" vid="{6CBD3AA6-F9C4-3943-A482-D8B422AB87AD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4659</TotalTime>
  <Words>371</Words>
  <Application>Microsoft Office PowerPoint</Application>
  <PresentationFormat>Widescreen</PresentationFormat>
  <Paragraphs>88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-apple-system</vt:lpstr>
      <vt:lpstr>Arial</vt:lpstr>
      <vt:lpstr>Calibri</vt:lpstr>
      <vt:lpstr>Lato</vt:lpstr>
      <vt:lpstr>Lato Black</vt:lpstr>
      <vt:lpstr>Lato Medium</vt:lpstr>
      <vt:lpstr>Verdana</vt:lpstr>
      <vt:lpstr>Wingdings</vt:lpstr>
      <vt:lpstr>1 KMI-IRM THEME</vt:lpstr>
      <vt:lpstr>PowerPoint Presentation</vt:lpstr>
      <vt:lpstr>Small country, difficult to forecast</vt:lpstr>
      <vt:lpstr>Small country, difficult to forecast</vt:lpstr>
      <vt:lpstr>Small country, 11 mio potential observers</vt:lpstr>
      <vt:lpstr>Smartphone app RMI</vt:lpstr>
      <vt:lpstr>Total number of observations per month</vt:lpstr>
      <vt:lpstr>Spatial distribution of observations</vt:lpstr>
      <vt:lpstr>What about the quality?</vt:lpstr>
      <vt:lpstr>Snow</vt:lpstr>
      <vt:lpstr>Hail with weather radar</vt:lpstr>
      <vt:lpstr>Hail verification in the past</vt:lpstr>
      <vt:lpstr>Hail verification with app reports</vt:lpstr>
      <vt:lpstr>What about crisis response?</vt:lpstr>
      <vt:lpstr>What about crisis response?</vt:lpstr>
      <vt:lpstr>What about crisis response?</vt:lpstr>
      <vt:lpstr>“Empowering” weather watchers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Citizen weather reports at RMIB and their use for radar-based hail detection verification  </dc:title>
  <dc:subject/>
  <dc:creator>Maarten Reyniers and Laurent Delobbe</dc:creator>
  <cp:keywords/>
  <dc:description/>
  <cp:lastModifiedBy>confer</cp:lastModifiedBy>
  <cp:revision>496</cp:revision>
  <cp:lastPrinted>2023-05-16T09:23:41Z</cp:lastPrinted>
  <dcterms:created xsi:type="dcterms:W3CDTF">2019-03-13T15:25:37Z</dcterms:created>
  <dcterms:modified xsi:type="dcterms:W3CDTF">2024-05-30T09:18:53Z</dcterms:modified>
  <cp:category/>
</cp:coreProperties>
</file>