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83" r:id="rId2"/>
    <p:sldId id="384" r:id="rId3"/>
    <p:sldId id="403" r:id="rId4"/>
    <p:sldId id="389" r:id="rId5"/>
    <p:sldId id="392" r:id="rId6"/>
    <p:sldId id="405" r:id="rId7"/>
    <p:sldId id="404" r:id="rId8"/>
    <p:sldId id="394" r:id="rId9"/>
    <p:sldId id="393" r:id="rId10"/>
    <p:sldId id="386" r:id="rId11"/>
    <p:sldId id="387" r:id="rId12"/>
    <p:sldId id="388" r:id="rId13"/>
  </p:sldIdLst>
  <p:sldSz cx="12192000" cy="6858000"/>
  <p:notesSz cx="6794500" cy="99314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A0A"/>
    <a:srgbClr val="575756"/>
    <a:srgbClr val="DF7C30"/>
    <a:srgbClr val="FF6600"/>
    <a:srgbClr val="225078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2" autoAdjust="0"/>
    <p:restoredTop sz="72716" autoAdjust="0"/>
  </p:normalViewPr>
  <p:slideViewPr>
    <p:cSldViewPr>
      <p:cViewPr varScale="1">
        <p:scale>
          <a:sx n="76" d="100"/>
          <a:sy n="76" d="100"/>
        </p:scale>
        <p:origin x="16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02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D33C29C-17EA-49DD-BC41-53081AE7B8FA}" type="datetimeFigureOut">
              <a:rPr lang="nl-BE"/>
              <a:pPr>
                <a:defRPr/>
              </a:pPr>
              <a:t>29/05/2024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7884E5-A4AD-42DA-A3D8-0AC57741AB44}" type="slidenum">
              <a:rPr lang="nl-BE" altLang="en-US"/>
              <a:pPr>
                <a:defRPr/>
              </a:pPr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229805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CFA7C2-2D12-4EA2-98FD-3E899DB75D8F}" type="datetimeFigureOut">
              <a:rPr lang="nl-BE"/>
              <a:pPr>
                <a:defRPr/>
              </a:pPr>
              <a:t>29/05/2024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EB47FF-5BCA-4F68-86C5-4F3489A05ED0}" type="slidenum">
              <a:rPr lang="nl-BE" altLang="en-US"/>
              <a:pPr>
                <a:defRPr/>
              </a:pPr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349459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1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61240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2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964152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3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64840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4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873281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5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58792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6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69691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7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81406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9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1160595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10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838385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RA-IASB top-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5637" y="-5605635"/>
            <a:ext cx="980726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5560" y="139799"/>
            <a:ext cx="9792915" cy="768921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title style</a:t>
            </a:r>
            <a:endParaRPr lang="en-US" altLang="en-US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2080" y="561256"/>
            <a:ext cx="40784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4" name="Picture 3" descr="Ligne_orange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5336"/>
            <a:ext cx="1220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5" name="Picture 3" descr="Ligne_orange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12192000" cy="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3" y="275870"/>
            <a:ext cx="1480216" cy="14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8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465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nl-BE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863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3600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8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787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3600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8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0928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RA-IASB Left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274638"/>
            <a:ext cx="9385374" cy="7556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66"/>
            <a:ext cx="1247780" cy="688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5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80" y="-4366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3" y="275870"/>
            <a:ext cx="1480216" cy="1479025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79575" y="1600200"/>
            <a:ext cx="9385043" cy="4525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027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245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55019" cy="755650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704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all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41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798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431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382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50863" y="6021288"/>
            <a:ext cx="936625" cy="64780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75520" y="6019057"/>
            <a:ext cx="936625" cy="64780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000177" y="6019057"/>
            <a:ext cx="936625" cy="647800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3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10553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dirty="0" smtClean="0"/>
              <a:t>Click to edit Master title style</a:t>
            </a:r>
            <a:endParaRPr lang="nl-BE" altLang="nl-BE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dirty="0" smtClean="0"/>
              <a:t>Edit Master text styles</a:t>
            </a:r>
          </a:p>
          <a:p>
            <a:pPr lvl="1"/>
            <a:r>
              <a:rPr lang="en-US" altLang="nl-BE" dirty="0" smtClean="0"/>
              <a:t>Second level</a:t>
            </a:r>
          </a:p>
          <a:p>
            <a:pPr lvl="2"/>
            <a:r>
              <a:rPr lang="en-US" altLang="nl-BE" dirty="0" smtClean="0"/>
              <a:t>Third level</a:t>
            </a:r>
          </a:p>
          <a:p>
            <a:pPr lvl="3"/>
            <a:r>
              <a:rPr lang="en-US" altLang="nl-BE" dirty="0" smtClean="0"/>
              <a:t>Fourth level</a:t>
            </a:r>
          </a:p>
          <a:p>
            <a:pPr lvl="4"/>
            <a:r>
              <a:rPr lang="en-US" altLang="nl-BE" dirty="0" smtClean="0"/>
              <a:t>Fifth level</a:t>
            </a:r>
            <a:endParaRPr lang="nl-BE" altLang="nl-BE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62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61" r:id="rId8"/>
    <p:sldLayoutId id="2147484047" r:id="rId9"/>
    <p:sldLayoutId id="2147484060" r:id="rId10"/>
    <p:sldLayoutId id="2147484048" r:id="rId11"/>
    <p:sldLayoutId id="2147484049" r:id="rId12"/>
    <p:sldLayoutId id="2147484050" r:id="rId13"/>
    <p:sldLayoutId id="2147484051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21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t="30206" b="28396"/>
          <a:stretch/>
        </p:blipFill>
        <p:spPr bwMode="auto">
          <a:xfrm>
            <a:off x="0" y="-41612"/>
            <a:ext cx="12204700" cy="412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321" name="Picture 1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6273"/>
            <a:ext cx="12204700" cy="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9" y="2589600"/>
            <a:ext cx="30495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Placeholder 10"/>
          <p:cNvSpPr txBox="1">
            <a:spLocks/>
          </p:cNvSpPr>
          <p:nvPr/>
        </p:nvSpPr>
        <p:spPr bwMode="auto">
          <a:xfrm>
            <a:off x="427738" y="2763316"/>
            <a:ext cx="2814038" cy="245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200" dirty="0">
                <a:solidFill>
                  <a:srgbClr val="FFFFFF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Federal </a:t>
            </a:r>
            <a:br>
              <a:rPr lang="en-US" altLang="en-US" sz="2200" dirty="0">
                <a:solidFill>
                  <a:srgbClr val="FFFFFF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altLang="en-US" sz="2200" dirty="0">
                <a:solidFill>
                  <a:srgbClr val="FFFFFF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Citizen Science Inspiration &amp; Networking Day</a:t>
            </a:r>
          </a:p>
        </p:txBody>
      </p:sp>
      <p:sp>
        <p:nvSpPr>
          <p:cNvPr id="13318" name="Slide Number Placeholder 5"/>
          <p:cNvSpPr txBox="1">
            <a:spLocks/>
          </p:cNvSpPr>
          <p:nvPr/>
        </p:nvSpPr>
        <p:spPr bwMode="auto">
          <a:xfrm>
            <a:off x="3563143" y="4348699"/>
            <a:ext cx="829349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</a:rPr>
              <a:t>Art: the gateway to science for everyone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en-US" sz="2000" dirty="0">
                <a:solidFill>
                  <a:srgbClr val="254F77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Karolien Lefever</a:t>
            </a:r>
            <a:endParaRPr lang="en-US" altLang="en-US" sz="2000" dirty="0">
              <a:solidFill>
                <a:srgbClr val="254F77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331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75" y="5748338"/>
            <a:ext cx="10620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12"/>
          <p:cNvSpPr txBox="1">
            <a:spLocks noChangeArrowheads="1"/>
          </p:cNvSpPr>
          <p:nvPr/>
        </p:nvSpPr>
        <p:spPr bwMode="auto">
          <a:xfrm>
            <a:off x="8904288" y="6084888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225078"/>
                </a:solidFill>
              </a:rPr>
              <a:t>R</a:t>
            </a:r>
            <a:r>
              <a:rPr lang="en-US" altLang="en-US" sz="1200" dirty="0">
                <a:solidFill>
                  <a:srgbClr val="225078"/>
                </a:solidFill>
              </a:rPr>
              <a:t>OYAL </a:t>
            </a:r>
            <a:r>
              <a:rPr lang="en-US" altLang="en-US" sz="1800" dirty="0">
                <a:solidFill>
                  <a:srgbClr val="225078"/>
                </a:solidFill>
              </a:rPr>
              <a:t>B</a:t>
            </a:r>
            <a:r>
              <a:rPr lang="en-US" altLang="en-US" sz="1200" dirty="0">
                <a:solidFill>
                  <a:srgbClr val="225078"/>
                </a:solidFill>
              </a:rPr>
              <a:t>ELGIAN </a:t>
            </a:r>
            <a:r>
              <a:rPr lang="en-US" altLang="en-US" sz="1800" dirty="0">
                <a:solidFill>
                  <a:srgbClr val="225078"/>
                </a:solidFill>
              </a:rPr>
              <a:t>I</a:t>
            </a:r>
            <a:r>
              <a:rPr lang="en-US" altLang="en-US" sz="1200" dirty="0">
                <a:solidFill>
                  <a:srgbClr val="225078"/>
                </a:solidFill>
              </a:rPr>
              <a:t>NSTITUTE FOR </a:t>
            </a:r>
            <a:r>
              <a:rPr lang="en-US" altLang="en-US" sz="1800" dirty="0">
                <a:solidFill>
                  <a:srgbClr val="225078"/>
                </a:solidFill>
              </a:rPr>
              <a:t>S</a:t>
            </a:r>
            <a:r>
              <a:rPr lang="en-US" altLang="en-US" sz="1200" dirty="0">
                <a:solidFill>
                  <a:srgbClr val="225078"/>
                </a:solidFill>
              </a:rPr>
              <a:t>PACE </a:t>
            </a:r>
            <a:r>
              <a:rPr lang="en-US" altLang="en-US" sz="1800" dirty="0">
                <a:solidFill>
                  <a:srgbClr val="225078"/>
                </a:solidFill>
              </a:rPr>
              <a:t>A</a:t>
            </a:r>
            <a:r>
              <a:rPr lang="en-US" altLang="en-US" sz="1200" dirty="0">
                <a:solidFill>
                  <a:srgbClr val="225078"/>
                </a:solidFill>
              </a:rPr>
              <a:t>ERONOMY</a:t>
            </a:r>
          </a:p>
        </p:txBody>
      </p:sp>
      <p:pic>
        <p:nvPicPr>
          <p:cNvPr id="12" name="Picture 11" descr="A logo with text on it&#10;&#10;Description automatically generated">
            <a:extLst>
              <a:ext uri="{FF2B5EF4-FFF2-40B4-BE49-F238E27FC236}">
                <a16:creationId xmlns:a16="http://schemas.microsoft.com/office/drawing/2014/main" id="{5A1129AD-F00E-95D8-C3BE-C47BACBA1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32" y="5746802"/>
            <a:ext cx="1328111" cy="982586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94C2CAE-E5BD-4DFF-BD37-A77592DDC3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45360"/>
            <a:ext cx="1262797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09" y="1484932"/>
            <a:ext cx="3796608" cy="520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67" y="1551689"/>
            <a:ext cx="1617653" cy="116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274637"/>
            <a:ext cx="9385374" cy="1192659"/>
          </a:xfrm>
        </p:spPr>
        <p:txBody>
          <a:bodyPr/>
          <a:lstStyle/>
          <a:p>
            <a:r>
              <a:rPr lang="en-US" sz="3200" dirty="0" smtClean="0"/>
              <a:t>Other cross-disciplinary collaborations </a:t>
            </a:r>
            <a:br>
              <a:rPr lang="en-US" sz="3200" dirty="0" smtClean="0"/>
            </a:br>
            <a:r>
              <a:rPr lang="en-US" sz="3200" dirty="0" smtClean="0"/>
              <a:t>between </a:t>
            </a:r>
            <a:r>
              <a:rPr lang="en-US" sz="3200" dirty="0"/>
              <a:t>scientists and artists</a:t>
            </a:r>
            <a:endParaRPr lang="nl-BE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36" y="3587798"/>
            <a:ext cx="3648559" cy="20669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68" y="1467296"/>
            <a:ext cx="2360492" cy="4189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36" y="1461663"/>
            <a:ext cx="3648560" cy="2054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38" y="4745213"/>
            <a:ext cx="1549744" cy="173984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886926" y="6091816"/>
            <a:ext cx="4301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schemeClr val="accent4">
                    <a:lumMod val="75000"/>
                  </a:schemeClr>
                </a:solidFill>
              </a:rPr>
              <a:t>https://www.a-touch-of-space-weather.be</a:t>
            </a:r>
            <a:r>
              <a:rPr lang="nl-BE" dirty="0" smtClean="0">
                <a:solidFill>
                  <a:schemeClr val="accent4">
                    <a:lumMod val="75000"/>
                  </a:schemeClr>
                </a:solidFill>
              </a:rPr>
              <a:t>/</a:t>
            </a:r>
            <a:endParaRPr lang="nl-B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0337" y="6300394"/>
            <a:ext cx="3030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https://vamos.aeronomie.be</a:t>
            </a:r>
            <a:r>
              <a:rPr lang="nl-BE" dirty="0" smtClean="0">
                <a:solidFill>
                  <a:schemeClr val="bg1"/>
                </a:solidFill>
              </a:rPr>
              <a:t>/</a:t>
            </a:r>
            <a:endParaRPr lang="nl-BE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879976" y="1461663"/>
            <a:ext cx="0" cy="539633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6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8" b="21704"/>
          <a:stretch>
            <a:fillRect/>
          </a:stretch>
        </p:blipFill>
        <p:spPr bwMode="auto">
          <a:xfrm>
            <a:off x="0" y="0"/>
            <a:ext cx="122047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444625"/>
            <a:ext cx="4059237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8213" y="2867025"/>
            <a:ext cx="2852737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4000" cap="small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thank</a:t>
            </a:r>
            <a:r>
              <a:rPr lang="nl-BE" sz="4000" cap="small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nl-BE" sz="4000" cap="small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you</a:t>
            </a:r>
            <a:r>
              <a:rPr lang="nl-BE" sz="4000" cap="small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! </a:t>
            </a:r>
            <a:br>
              <a:rPr lang="nl-BE" sz="4000" cap="small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l-BE" sz="4000" cap="small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more info?</a:t>
            </a:r>
            <a:endParaRPr lang="nl-BE" sz="4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698192" y="5564188"/>
            <a:ext cx="4954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nl-BE" sz="2400" b="1" dirty="0">
                <a:solidFill>
                  <a:schemeClr val="tx2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Karolien.Lefever@aeronomie.be</a:t>
            </a:r>
            <a:endParaRPr lang="en-US" altLang="en-US" sz="2400" b="1" dirty="0"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7513" y="354197"/>
            <a:ext cx="3260746" cy="324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20713"/>
            <a:ext cx="26797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8188" y="1509713"/>
            <a:ext cx="20177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BE" sz="2400" cap="small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Our special thanks to</a:t>
            </a:r>
          </a:p>
        </p:txBody>
      </p:sp>
      <p:pic>
        <p:nvPicPr>
          <p:cNvPr id="1946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88088" y="3991684"/>
            <a:ext cx="26797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21584" y="5074671"/>
            <a:ext cx="157638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BE" cap="small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Image credits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25" y="359790"/>
            <a:ext cx="3249521" cy="323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00455" y="3946442"/>
            <a:ext cx="2765425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6" name="Rectangle 5"/>
          <p:cNvSpPr>
            <a:spLocks noChangeArrowheads="1"/>
          </p:cNvSpPr>
          <p:nvPr/>
        </p:nvSpPr>
        <p:spPr bwMode="auto">
          <a:xfrm>
            <a:off x="4151784" y="2308048"/>
            <a:ext cx="1682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en-US" sz="16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Gijs </a:t>
            </a:r>
            <a:r>
              <a:rPr lang="nl-BE" altLang="en-US" sz="16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Ipers</a:t>
            </a:r>
            <a:endParaRPr lang="nl-BE" altLang="en-US" sz="16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l-BE" altLang="en-US" sz="16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Sandy Claes</a:t>
            </a:r>
            <a:endParaRPr lang="en-US" altLang="en-US" sz="16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4095035" y="4587316"/>
            <a:ext cx="237626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18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Karolien Lefever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18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Gijs </a:t>
            </a:r>
            <a:r>
              <a:rPr lang="nl-BE" altLang="en-US" sz="18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Ipers</a:t>
            </a:r>
            <a:endParaRPr lang="nl-BE" altLang="en-US" sz="18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18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Lucie </a:t>
            </a:r>
            <a:r>
              <a:rPr lang="nl-BE" altLang="en-US" sz="1800" dirty="0" err="1" smtClean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Lamort</a:t>
            </a:r>
            <a:endParaRPr lang="nl-BE" altLang="en-US" sz="1800" dirty="0" smtClean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18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Jakub</a:t>
            </a:r>
            <a:r>
              <a:rPr lang="nl-BE" altLang="en-US" sz="18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nl-BE" altLang="en-US" sz="18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Stepanovic</a:t>
            </a:r>
            <a:endParaRPr lang="nl-BE" altLang="en-US" sz="1800" dirty="0" smtClean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1800" dirty="0" err="1" smtClean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Lenka</a:t>
            </a:r>
            <a:r>
              <a:rPr lang="nl-BE" altLang="en-US" sz="1800" dirty="0" smtClean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nl-BE" altLang="en-US" sz="1800" dirty="0" err="1" smtClean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Zychova</a:t>
            </a:r>
            <a:endParaRPr lang="en-US" altLang="en-US" sz="18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AE768D9-6846-E76F-0070-A14759D21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07565" y="1124744"/>
            <a:ext cx="1264443" cy="1003125"/>
          </a:xfrm>
          <a:prstGeom prst="rect">
            <a:avLst/>
          </a:prstGeom>
        </p:spPr>
      </p:pic>
      <p:pic>
        <p:nvPicPr>
          <p:cNvPr id="9" name="Picture 8" descr="A logo with a circle and a black background&#10;&#10;Description automatically generated">
            <a:extLst>
              <a:ext uri="{FF2B5EF4-FFF2-40B4-BE49-F238E27FC236}">
                <a16:creationId xmlns:a16="http://schemas.microsoft.com/office/drawing/2014/main" id="{90827685-B943-BA1D-F1F8-D6E9B77DE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17" y="766480"/>
            <a:ext cx="1045737" cy="1047907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9D474219-6153-5CF8-CC1A-D27CAB1A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475" y="1840981"/>
            <a:ext cx="22108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en-US" sz="1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Ann Carine </a:t>
            </a:r>
            <a:r>
              <a:rPr lang="nl-BE" altLang="en-US" sz="14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Vandaele</a:t>
            </a:r>
            <a:r>
              <a:rPr lang="nl-BE" altLang="en-US" sz="1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l-BE" altLang="en-US" sz="1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Yannick </a:t>
            </a:r>
            <a:r>
              <a:rPr lang="nl-BE" altLang="en-US" sz="14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Willame</a:t>
            </a:r>
            <a:endParaRPr lang="nl-BE" altLang="en-US" sz="14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l-BE" altLang="en-US" sz="1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Lori </a:t>
            </a:r>
            <a:r>
              <a:rPr lang="nl-BE" altLang="en-US" sz="14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Neary</a:t>
            </a:r>
            <a:endParaRPr lang="nl-BE" altLang="en-US" sz="14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l-BE" altLang="en-US" sz="14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Arianna</a:t>
            </a:r>
            <a:r>
              <a:rPr lang="nl-BE" altLang="en-US" sz="1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nl-BE" altLang="en-US" sz="1400" dirty="0" err="1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Piccialli</a:t>
            </a:r>
            <a:endParaRPr lang="nl-BE" altLang="en-US" sz="14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l-BE" altLang="en-US" sz="1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Karolien Lefever</a:t>
            </a:r>
          </a:p>
        </p:txBody>
      </p:sp>
    </p:spTree>
    <p:extLst>
      <p:ext uri="{BB962C8B-B14F-4D97-AF65-F5344CB8AC3E}">
        <p14:creationId xmlns:p14="http://schemas.microsoft.com/office/powerpoint/2010/main" val="305133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BE601C-A28C-A346-57A4-52D6BF5C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Planetary atmospheres are complex systems</a:t>
            </a:r>
            <a:endParaRPr lang="LID4096" b="1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99856" y="1466356"/>
            <a:ext cx="7272808" cy="491497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7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4" name="Group 3"/>
          <p:cNvGrpSpPr/>
          <p:nvPr/>
        </p:nvGrpSpPr>
        <p:grpSpPr>
          <a:xfrm>
            <a:off x="5095499" y="1466356"/>
            <a:ext cx="6697213" cy="4880334"/>
            <a:chOff x="1524001" y="48316"/>
            <a:chExt cx="10719324" cy="68599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1" y="2952270"/>
              <a:ext cx="4787669" cy="3069019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2855640" y="48316"/>
              <a:ext cx="781236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9pPr>
            </a:lstStyle>
            <a:p>
              <a:r>
                <a:rPr lang="fr-BE" sz="2000" dirty="0" smtClean="0"/>
                <a:t>Nadir climatologies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40866" y="687557"/>
              <a:ext cx="3958432" cy="2103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400" dirty="0">
                  <a:solidFill>
                    <a:srgbClr val="0070C0"/>
                  </a:solidFill>
                </a:rPr>
                <a:t>Spatial </a:t>
              </a:r>
              <a:r>
                <a:rPr lang="fr-BE" sz="1400" dirty="0" err="1">
                  <a:solidFill>
                    <a:srgbClr val="0070C0"/>
                  </a:solidFill>
                </a:rPr>
                <a:t>map</a:t>
              </a:r>
              <a:r>
                <a:rPr lang="fr-BE" sz="1400" dirty="0">
                  <a:solidFill>
                    <a:srgbClr val="0070C0"/>
                  </a:solidFill>
                </a:rPr>
                <a:t> of </a:t>
              </a:r>
              <a:r>
                <a:rPr lang="fr-BE" sz="1400" dirty="0" err="1">
                  <a:solidFill>
                    <a:srgbClr val="0070C0"/>
                  </a:solidFill>
                </a:rPr>
                <a:t>ice</a:t>
              </a:r>
              <a:r>
                <a:rPr lang="fr-BE" sz="1400" dirty="0">
                  <a:solidFill>
                    <a:srgbClr val="0070C0"/>
                  </a:solidFill>
                </a:rPr>
                <a:t> </a:t>
              </a:r>
              <a:r>
                <a:rPr lang="fr-BE" sz="1400" dirty="0" err="1">
                  <a:solidFill>
                    <a:srgbClr val="0070C0"/>
                  </a:solidFill>
                </a:rPr>
                <a:t>clouds</a:t>
              </a:r>
              <a:endParaRPr lang="fr-BE" sz="1400" dirty="0">
                <a:solidFill>
                  <a:srgbClr val="0070C0"/>
                </a:solidFill>
              </a:endParaRPr>
            </a:p>
            <a:p>
              <a:pPr algn="ctr"/>
              <a:endParaRPr lang="fr-BE" sz="1400" dirty="0">
                <a:solidFill>
                  <a:srgbClr val="0070C0"/>
                </a:solidFill>
              </a:endParaRPr>
            </a:p>
            <a:p>
              <a:pPr algn="ctr"/>
              <a:r>
                <a:rPr lang="fr-BE" sz="1400" dirty="0">
                  <a:solidFill>
                    <a:srgbClr val="FF00FF"/>
                  </a:solidFill>
                </a:rPr>
                <a:t>Spatial </a:t>
              </a:r>
              <a:r>
                <a:rPr lang="fr-BE" sz="1400" dirty="0" err="1">
                  <a:solidFill>
                    <a:srgbClr val="FF00FF"/>
                  </a:solidFill>
                </a:rPr>
                <a:t>map</a:t>
              </a:r>
              <a:r>
                <a:rPr lang="fr-BE" sz="1400" dirty="0">
                  <a:solidFill>
                    <a:srgbClr val="FF00FF"/>
                  </a:solidFill>
                </a:rPr>
                <a:t> of ozone</a:t>
              </a:r>
            </a:p>
            <a:p>
              <a:pPr algn="ctr"/>
              <a:endParaRPr lang="fr-BE" sz="1400" dirty="0">
                <a:solidFill>
                  <a:srgbClr val="0070C0"/>
                </a:solidFill>
              </a:endParaRPr>
            </a:p>
            <a:p>
              <a:pPr algn="ctr"/>
              <a:r>
                <a:rPr lang="fr-BE" sz="1400" dirty="0" err="1"/>
                <a:t>Seasonal</a:t>
              </a:r>
              <a:r>
                <a:rPr lang="fr-BE" sz="1400" dirty="0"/>
                <a:t> </a:t>
              </a:r>
              <a:r>
                <a:rPr lang="fr-BE" sz="1400" dirty="0" err="1"/>
                <a:t>maps</a:t>
              </a:r>
              <a:r>
                <a:rPr lang="fr-BE" sz="1400" dirty="0"/>
                <a:t> of </a:t>
              </a:r>
              <a:br>
                <a:rPr lang="fr-BE" sz="1400" dirty="0"/>
              </a:br>
              <a:r>
                <a:rPr lang="fr-BE" sz="1400" dirty="0" err="1"/>
                <a:t>ice</a:t>
              </a:r>
              <a:r>
                <a:rPr lang="fr-BE" sz="1400" dirty="0"/>
                <a:t> </a:t>
              </a:r>
              <a:r>
                <a:rPr lang="fr-BE" sz="1400" dirty="0" err="1"/>
                <a:t>clouds</a:t>
              </a:r>
              <a:r>
                <a:rPr lang="fr-BE" sz="1400" dirty="0"/>
                <a:t>, </a:t>
              </a:r>
              <a:r>
                <a:rPr lang="fr-BE" sz="1400" dirty="0" err="1"/>
                <a:t>dust</a:t>
              </a:r>
              <a:r>
                <a:rPr lang="fr-BE" sz="1400" dirty="0"/>
                <a:t> and ozone</a:t>
              </a:r>
            </a:p>
            <a:p>
              <a:pPr marL="214313" indent="-214313" algn="ctr">
                <a:buFont typeface="Arial" panose="020B0604020202020204" pitchFamily="34" charset="0"/>
                <a:buChar char="•"/>
              </a:pPr>
              <a:endParaRPr lang="en-US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078430" y="1692378"/>
              <a:ext cx="2253157" cy="2346206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315184" y="1049255"/>
              <a:ext cx="1953521" cy="105351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820084" y="2603570"/>
              <a:ext cx="8669" cy="4318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62" t="67734"/>
            <a:stretch>
              <a:fillRect/>
            </a:stretch>
          </p:blipFill>
          <p:spPr bwMode="auto">
            <a:xfrm>
              <a:off x="7331586" y="3442595"/>
              <a:ext cx="4852665" cy="285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79" t="68198" r="214" b="31"/>
            <a:stretch>
              <a:fillRect/>
            </a:stretch>
          </p:blipFill>
          <p:spPr bwMode="auto">
            <a:xfrm>
              <a:off x="7336201" y="458795"/>
              <a:ext cx="4855799" cy="284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020898" y="6389131"/>
              <a:ext cx="2309529" cy="51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>
                  <a:solidFill>
                    <a:srgbClr val="FF0000"/>
                  </a:solidFill>
                </a:rPr>
                <a:t>Ls</a:t>
              </a:r>
              <a:r>
                <a:rPr lang="fr-BE" dirty="0">
                  <a:solidFill>
                    <a:srgbClr val="FF0000"/>
                  </a:solidFill>
                </a:rPr>
                <a:t> = 0 – </a:t>
              </a:r>
              <a:r>
                <a:rPr lang="fr-BE" dirty="0" smtClean="0">
                  <a:solidFill>
                    <a:srgbClr val="FF0000"/>
                  </a:solidFill>
                </a:rPr>
                <a:t>20°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50731" y="2822173"/>
              <a:ext cx="148482" cy="33292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379041" y="6389131"/>
              <a:ext cx="2864284" cy="37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/>
                <a:t>Willame et al. EPSC 2021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1" y="5974795"/>
              <a:ext cx="4787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dirty="0"/>
                <a:t>Solar longitude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43063" y="6344807"/>
              <a:ext cx="2030536" cy="51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>
                  <a:solidFill>
                    <a:srgbClr val="FF0000"/>
                  </a:solidFill>
                </a:rPr>
                <a:t>Ls</a:t>
              </a:r>
              <a:r>
                <a:rPr lang="fr-BE" dirty="0">
                  <a:solidFill>
                    <a:srgbClr val="FF0000"/>
                  </a:solidFill>
                </a:rPr>
                <a:t> = 0 – </a:t>
              </a:r>
              <a:r>
                <a:rPr lang="fr-BE" dirty="0" smtClean="0">
                  <a:solidFill>
                    <a:srgbClr val="FF0000"/>
                  </a:solidFill>
                </a:rPr>
                <a:t>20°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25264" y="2093219"/>
            <a:ext cx="4477976" cy="3384376"/>
            <a:chOff x="-53497" y="1844824"/>
            <a:chExt cx="4477976" cy="338437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990" y="2485661"/>
              <a:ext cx="3927402" cy="2239483"/>
            </a:xfrm>
            <a:prstGeom prst="rect">
              <a:avLst/>
            </a:prstGeom>
          </p:spPr>
        </p:pic>
        <p:sp>
          <p:nvSpPr>
            <p:cNvPr id="43" name="Title 1"/>
            <p:cNvSpPr txBox="1">
              <a:spLocks/>
            </p:cNvSpPr>
            <p:nvPr/>
          </p:nvSpPr>
          <p:spPr bwMode="auto">
            <a:xfrm>
              <a:off x="367355" y="2027160"/>
              <a:ext cx="3725207" cy="45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97500"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2060"/>
                  </a:solidFill>
                  <a:latin typeface="Open Sans" pitchFamily="34" charset="0"/>
                  <a:cs typeface="Open Sans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2060"/>
                  </a:solidFill>
                  <a:latin typeface="Gill Sans MT" pitchFamily="34" charset="0"/>
                </a:defRPr>
              </a:lvl9pPr>
            </a:lstStyle>
            <a:p>
              <a:r>
                <a:rPr lang="en-GB" sz="1800" dirty="0" smtClean="0"/>
                <a:t>Longitudinal variations in MY 35</a:t>
              </a:r>
              <a:endParaRPr lang="en-GB" sz="1800" dirty="0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628" y="4653136"/>
              <a:ext cx="1860915" cy="285995"/>
            </a:xfrm>
            <a:prstGeom prst="rect">
              <a:avLst/>
            </a:prstGeom>
          </p:spPr>
        </p:pic>
        <p:sp>
          <p:nvSpPr>
            <p:cNvPr id="61" name="Rounded Rectangle 60"/>
            <p:cNvSpPr/>
            <p:nvPr/>
          </p:nvSpPr>
          <p:spPr>
            <a:xfrm>
              <a:off x="-53497" y="1844824"/>
              <a:ext cx="4477976" cy="338437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27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0854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BE601C-A28C-A346-57A4-52D6BF5C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Planetary atmospheres are complex systems</a:t>
            </a:r>
            <a:endParaRPr lang="LID4096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988840"/>
            <a:ext cx="5192013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5787" y="1176134"/>
            <a:ext cx="61926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The conventional way of representing atmospheric data </a:t>
            </a:r>
            <a:r>
              <a:rPr lang="en-US" sz="2400" u="sng" dirty="0" smtClean="0"/>
              <a:t>has </a:t>
            </a:r>
            <a:r>
              <a:rPr lang="en-US" sz="2400" u="sng" dirty="0"/>
              <a:t>many limitations: </a:t>
            </a:r>
            <a:r>
              <a:rPr lang="en-US" sz="2400" u="sng" dirty="0" smtClean="0"/>
              <a:t/>
            </a:r>
            <a:br>
              <a:rPr lang="en-US" sz="2400" u="sng" dirty="0" smtClean="0"/>
            </a:br>
            <a:endParaRPr lang="en-US" sz="22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Scientists</a:t>
            </a:r>
            <a:r>
              <a:rPr lang="en-US" sz="2200" dirty="0" smtClean="0"/>
              <a:t> </a:t>
            </a:r>
            <a:r>
              <a:rPr lang="en-US" sz="2200" dirty="0"/>
              <a:t>may miss the opportunities to see </a:t>
            </a:r>
            <a:r>
              <a:rPr lang="en-US" sz="2200" dirty="0" smtClean="0"/>
              <a:t>trends/patterns </a:t>
            </a:r>
            <a:r>
              <a:rPr lang="en-US" sz="2200" dirty="0"/>
              <a:t>in the data that could appear by analyzing the data from a different perspective. </a:t>
            </a: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The </a:t>
            </a:r>
            <a:r>
              <a:rPr lang="en-US" sz="2200" b="1" dirty="0"/>
              <a:t>general public </a:t>
            </a:r>
            <a:r>
              <a:rPr lang="en-US" sz="2200" dirty="0"/>
              <a:t>may find it difficult to understand what the data is telling us. </a:t>
            </a: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People </a:t>
            </a:r>
            <a:r>
              <a:rPr lang="en-US" sz="2200" b="1" dirty="0"/>
              <a:t>with visual disabilities</a:t>
            </a:r>
            <a:r>
              <a:rPr lang="en-US" sz="2200" dirty="0"/>
              <a:t> are completely left out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256053" y="4796967"/>
            <a:ext cx="11665122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We </a:t>
            </a:r>
            <a:r>
              <a:rPr lang="en-US" sz="2400" dirty="0">
                <a:solidFill>
                  <a:schemeClr val="accent1"/>
                </a:solidFill>
              </a:rPr>
              <a:t>need to think outside of the known </a:t>
            </a:r>
            <a:r>
              <a:rPr lang="en-US" sz="2400" dirty="0" smtClean="0">
                <a:solidFill>
                  <a:schemeClr val="accent1"/>
                </a:solidFill>
              </a:rPr>
              <a:t>boundaries </a:t>
            </a:r>
            <a:r>
              <a:rPr lang="en-US" sz="2400" dirty="0">
                <a:solidFill>
                  <a:schemeClr val="accent1"/>
                </a:solidFill>
              </a:rPr>
              <a:t>and 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explore </a:t>
            </a:r>
            <a:r>
              <a:rPr lang="en-US" sz="2400" dirty="0">
                <a:solidFill>
                  <a:schemeClr val="accent1"/>
                </a:solidFill>
              </a:rPr>
              <a:t>new territories between science and arts.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It </a:t>
            </a:r>
            <a:r>
              <a:rPr lang="en-US" sz="2000" dirty="0">
                <a:solidFill>
                  <a:schemeClr val="accent1"/>
                </a:solidFill>
              </a:rPr>
              <a:t>is important to include art in the representation process </a:t>
            </a:r>
            <a:r>
              <a:rPr lang="en-US" sz="2000" dirty="0" smtClean="0">
                <a:solidFill>
                  <a:schemeClr val="accent1"/>
                </a:solidFill>
              </a:rPr>
              <a:t>in </a:t>
            </a:r>
            <a:r>
              <a:rPr lang="en-US" sz="2000" dirty="0">
                <a:solidFill>
                  <a:schemeClr val="accent1"/>
                </a:solidFill>
              </a:rPr>
              <a:t>order to </a:t>
            </a:r>
            <a:r>
              <a:rPr lang="en-US" sz="2000" dirty="0" smtClean="0">
                <a:solidFill>
                  <a:schemeClr val="accent1"/>
                </a:solidFill>
              </a:rPr>
              <a:t>create </a:t>
            </a:r>
            <a:r>
              <a:rPr lang="en-US" sz="2000" dirty="0">
                <a:solidFill>
                  <a:schemeClr val="accent1"/>
                </a:solidFill>
              </a:rPr>
              <a:t>new strategies, tools and resources </a:t>
            </a:r>
            <a:r>
              <a:rPr lang="en-US" sz="2000" dirty="0" smtClean="0">
                <a:solidFill>
                  <a:schemeClr val="accent1"/>
                </a:solidFill>
              </a:rPr>
              <a:t>that </a:t>
            </a:r>
            <a:r>
              <a:rPr lang="en-US" sz="2000" dirty="0">
                <a:solidFill>
                  <a:schemeClr val="accent1"/>
                </a:solidFill>
              </a:rPr>
              <a:t>may provide people with special educational needs a participative learning place.</a:t>
            </a:r>
            <a:endParaRPr lang="nl-BE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BE601C-A28C-A346-57A4-52D6BF5C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054" y="188640"/>
            <a:ext cx="9792915" cy="768921"/>
          </a:xfrm>
        </p:spPr>
        <p:txBody>
          <a:bodyPr/>
          <a:lstStyle/>
          <a:p>
            <a:r>
              <a:rPr lang="nl-BE" sz="2800" dirty="0"/>
              <a:t>Making </a:t>
            </a:r>
            <a:r>
              <a:rPr lang="nl-BE" sz="2800" dirty="0" err="1"/>
              <a:t>planetary</a:t>
            </a:r>
            <a:r>
              <a:rPr lang="nl-BE" sz="2800" dirty="0"/>
              <a:t> research </a:t>
            </a:r>
            <a:r>
              <a:rPr lang="nl-BE" sz="2800" dirty="0" err="1" smtClean="0"/>
              <a:t>inclusive</a:t>
            </a:r>
            <a:r>
              <a:rPr lang="nl-BE" sz="2800" dirty="0" smtClean="0"/>
              <a:t> </a:t>
            </a:r>
            <a:r>
              <a:rPr lang="nl-BE" sz="2800" dirty="0" err="1" smtClean="0"/>
              <a:t>and</a:t>
            </a:r>
            <a:r>
              <a:rPr lang="nl-BE" sz="2800" dirty="0" smtClean="0"/>
              <a:t> </a:t>
            </a:r>
            <a:r>
              <a:rPr lang="nl-BE" sz="2800" dirty="0" err="1" smtClean="0"/>
              <a:t>accessible</a:t>
            </a:r>
            <a:r>
              <a:rPr lang="nl-BE" sz="2800" dirty="0" smtClean="0"/>
              <a:t> to </a:t>
            </a:r>
            <a:r>
              <a:rPr lang="nl-BE" sz="2800" dirty="0" err="1" smtClean="0"/>
              <a:t>all</a:t>
            </a:r>
            <a:endParaRPr lang="LID4096" sz="2800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45" y="1182146"/>
            <a:ext cx="3222780" cy="241684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268760"/>
            <a:ext cx="3266479" cy="2416844"/>
          </a:xfrm>
        </p:spPr>
      </p:pic>
      <p:sp>
        <p:nvSpPr>
          <p:cNvPr id="4" name="Rectangle 3"/>
          <p:cNvSpPr/>
          <p:nvPr/>
        </p:nvSpPr>
        <p:spPr>
          <a:xfrm>
            <a:off x="695400" y="2817649"/>
            <a:ext cx="3474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20A0A"/>
                </a:solidFill>
                <a:latin typeface="+mn-lt"/>
              </a:rPr>
              <a:t>H2020 </a:t>
            </a:r>
            <a:r>
              <a:rPr lang="en-US" sz="2000" dirty="0" err="1" smtClean="0">
                <a:solidFill>
                  <a:srgbClr val="020A0A"/>
                </a:solidFill>
                <a:latin typeface="+mn-lt"/>
              </a:rPr>
              <a:t>RoadMap</a:t>
            </a:r>
            <a:r>
              <a:rPr lang="en-US" sz="2000" dirty="0">
                <a:solidFill>
                  <a:srgbClr val="020A0A"/>
                </a:solidFill>
                <a:latin typeface="+mn-lt"/>
              </a:rPr>
              <a:t>: </a:t>
            </a:r>
            <a:endParaRPr lang="en-US" sz="2000" dirty="0" smtClean="0">
              <a:solidFill>
                <a:srgbClr val="020A0A"/>
              </a:solidFill>
              <a:latin typeface="+mn-lt"/>
            </a:endParaRPr>
          </a:p>
          <a:p>
            <a:r>
              <a:rPr lang="en-US" sz="2000" dirty="0" err="1" smtClean="0">
                <a:solidFill>
                  <a:srgbClr val="020A0A"/>
                </a:solidFill>
                <a:latin typeface="+mn-lt"/>
              </a:rPr>
              <a:t>ROle</a:t>
            </a:r>
            <a:r>
              <a:rPr lang="en-US" sz="2000" dirty="0" smtClean="0">
                <a:solidFill>
                  <a:srgbClr val="020A0A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20A0A"/>
                </a:solidFill>
                <a:latin typeface="+mn-lt"/>
              </a:rPr>
              <a:t>and </a:t>
            </a:r>
            <a:r>
              <a:rPr lang="en-US" sz="2000" dirty="0" err="1">
                <a:solidFill>
                  <a:srgbClr val="020A0A"/>
                </a:solidFill>
                <a:latin typeface="+mn-lt"/>
              </a:rPr>
              <a:t>impAct</a:t>
            </a:r>
            <a:r>
              <a:rPr lang="en-US" sz="2000" dirty="0">
                <a:solidFill>
                  <a:srgbClr val="020A0A"/>
                </a:solidFill>
                <a:latin typeface="+mn-lt"/>
              </a:rPr>
              <a:t> of Dust </a:t>
            </a:r>
            <a:r>
              <a:rPr lang="en-US" sz="2000" dirty="0" smtClean="0">
                <a:solidFill>
                  <a:srgbClr val="020A0A"/>
                </a:solidFill>
                <a:latin typeface="+mn-lt"/>
              </a:rPr>
              <a:t/>
            </a:r>
            <a:br>
              <a:rPr lang="en-US" sz="2000" dirty="0" smtClean="0">
                <a:solidFill>
                  <a:srgbClr val="020A0A"/>
                </a:solidFill>
                <a:latin typeface="+mn-lt"/>
              </a:rPr>
            </a:br>
            <a:r>
              <a:rPr lang="en-US" sz="2000" dirty="0" smtClean="0">
                <a:solidFill>
                  <a:srgbClr val="020A0A"/>
                </a:solidFill>
                <a:latin typeface="+mn-lt"/>
              </a:rPr>
              <a:t>and </a:t>
            </a:r>
            <a:r>
              <a:rPr lang="en-US" sz="2000" dirty="0">
                <a:solidFill>
                  <a:srgbClr val="020A0A"/>
                </a:solidFill>
                <a:latin typeface="+mn-lt"/>
              </a:rPr>
              <a:t>clouds in the Martian </a:t>
            </a:r>
            <a:r>
              <a:rPr lang="en-US" sz="2000" dirty="0" err="1">
                <a:solidFill>
                  <a:srgbClr val="020A0A"/>
                </a:solidFill>
                <a:latin typeface="+mn-lt"/>
              </a:rPr>
              <a:t>AtmosPhere</a:t>
            </a:r>
            <a:r>
              <a:rPr lang="en-US" sz="2000" dirty="0">
                <a:solidFill>
                  <a:srgbClr val="020A0A"/>
                </a:solidFill>
                <a:latin typeface="+mn-lt"/>
              </a:rPr>
              <a:t>: from lab to </a:t>
            </a:r>
            <a:r>
              <a:rPr lang="en-US" sz="2000" dirty="0" smtClean="0">
                <a:solidFill>
                  <a:srgbClr val="020A0A"/>
                </a:solidFill>
                <a:latin typeface="+mn-lt"/>
              </a:rPr>
              <a:t>space</a:t>
            </a:r>
            <a:endParaRPr lang="nl-BE" sz="2000" dirty="0">
              <a:solidFill>
                <a:srgbClr val="020A0A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2064" y="3722707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=&gt; “Students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learn to deal creatively with new media technologies and present information in a visually clear and attractive way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.”</a:t>
            </a:r>
            <a:endParaRPr lang="en-US" dirty="0">
              <a:solidFill>
                <a:srgbClr val="000000"/>
              </a:solidFill>
              <a:latin typeface="+mn-lt"/>
            </a:endParaRPr>
          </a:p>
          <a:p>
            <a:endParaRPr lang="nl-BE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66" y="4905147"/>
            <a:ext cx="1219346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2400" u="sng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u="sng" dirty="0" smtClean="0">
                <a:solidFill>
                  <a:schemeClr val="accent1"/>
                </a:solidFill>
              </a:rPr>
              <a:t>PROJECT WEEK</a:t>
            </a:r>
            <a:r>
              <a:rPr lang="en-US" sz="2400" dirty="0" smtClean="0">
                <a:solidFill>
                  <a:schemeClr val="accent1"/>
                </a:solidFill>
              </a:rPr>
              <a:t>:   Students </a:t>
            </a:r>
            <a:r>
              <a:rPr lang="en-US" sz="2400" dirty="0">
                <a:solidFill>
                  <a:schemeClr val="accent1"/>
                </a:solidFill>
              </a:rPr>
              <a:t>learn to interpret and present highly complex data 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through </a:t>
            </a:r>
            <a:r>
              <a:rPr lang="en-US" sz="2400" dirty="0">
                <a:solidFill>
                  <a:schemeClr val="accent1"/>
                </a:solidFill>
              </a:rPr>
              <a:t>artistic data representations. </a:t>
            </a:r>
            <a:r>
              <a:rPr lang="en-US" sz="2400" dirty="0" smtClean="0">
                <a:solidFill>
                  <a:schemeClr val="accent1"/>
                </a:solidFill>
              </a:rPr>
              <a:t>They </a:t>
            </a:r>
            <a:r>
              <a:rPr lang="en-US" sz="2400" dirty="0">
                <a:solidFill>
                  <a:schemeClr val="accent1"/>
                </a:solidFill>
              </a:rPr>
              <a:t>create unique visual expressions that offer an unconventional way of experiencing the data.</a:t>
            </a:r>
          </a:p>
        </p:txBody>
      </p:sp>
      <p:pic>
        <p:nvPicPr>
          <p:cNvPr id="10" name="Content Placeholder 17">
            <a:extLst>
              <a:ext uri="{FF2B5EF4-FFF2-40B4-BE49-F238E27FC236}">
                <a16:creationId xmlns:a16="http://schemas.microsoft.com/office/drawing/2014/main" id="{9389E0C0-2C59-250D-151E-3CEEB642E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04435"/>
            <a:ext cx="12192000" cy="44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020621" y="2125320"/>
            <a:ext cx="2171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3rd </a:t>
            </a:r>
            <a:r>
              <a:rPr lang="en-US" sz="2400" dirty="0" smtClean="0"/>
              <a:t>bachelor </a:t>
            </a:r>
          </a:p>
          <a:p>
            <a:r>
              <a:rPr lang="en-US" sz="2400" dirty="0" smtClean="0"/>
              <a:t>“Media </a:t>
            </a:r>
            <a:r>
              <a:rPr lang="en-US" sz="2400" dirty="0"/>
              <a:t>and Information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Design”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343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“Dust on </a:t>
            </a:r>
            <a:r>
              <a:rPr lang="nl-BE" dirty="0"/>
              <a:t>Mars” - Digital </a:t>
            </a:r>
            <a:r>
              <a:rPr lang="nl-BE" dirty="0" err="1" smtClean="0"/>
              <a:t>projection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50" y="1754814"/>
            <a:ext cx="6648739" cy="4986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8" y="1754813"/>
            <a:ext cx="3827390" cy="2551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5618" y="4480871"/>
            <a:ext cx="3917046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sz="1400" i="1" dirty="0"/>
              <a:t>Scientists from </a:t>
            </a:r>
            <a:r>
              <a:rPr lang="en-US" sz="1400" i="1" dirty="0" smtClean="0"/>
              <a:t>BIRA-IASB </a:t>
            </a:r>
            <a:r>
              <a:rPr lang="en-US" sz="1400" i="1" dirty="0"/>
              <a:t>are being immersed in an environmental representation of aerosols in the Martian </a:t>
            </a:r>
            <a:r>
              <a:rPr lang="en-US" sz="1400" i="1" dirty="0" smtClean="0"/>
              <a:t>atmosphere. </a:t>
            </a:r>
          </a:p>
          <a:p>
            <a:pPr lvl="0">
              <a:spcBef>
                <a:spcPct val="30000"/>
              </a:spcBef>
              <a:defRPr/>
            </a:pPr>
            <a:r>
              <a:rPr lang="en-US" sz="1400" dirty="0"/>
              <a:t>The amount of aerosols is intuitively shown as particles, while their altitude is shown by their height, creating a unique and engaging experience that evokes standing on Mars surrounded by dust.</a:t>
            </a:r>
          </a:p>
          <a:p>
            <a:pPr lvl="0">
              <a:spcBef>
                <a:spcPct val="30000"/>
              </a:spcBef>
              <a:defRPr/>
            </a:pPr>
            <a:endParaRPr lang="nl-BE" sz="1400" dirty="0"/>
          </a:p>
        </p:txBody>
      </p:sp>
      <p:sp>
        <p:nvSpPr>
          <p:cNvPr id="6" name="Rectangle 5"/>
          <p:cNvSpPr/>
          <p:nvPr/>
        </p:nvSpPr>
        <p:spPr>
          <a:xfrm>
            <a:off x="8155618" y="6078024"/>
            <a:ext cx="420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Artists: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Hannelore </a:t>
            </a:r>
            <a:r>
              <a:rPr lang="en-US" sz="1400" dirty="0" err="1">
                <a:solidFill>
                  <a:schemeClr val="accent1"/>
                </a:solidFill>
              </a:rPr>
              <a:t>Knaepen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Asad</a:t>
            </a:r>
            <a:r>
              <a:rPr lang="en-US" sz="1400" dirty="0">
                <a:solidFill>
                  <a:schemeClr val="accent1"/>
                </a:solidFill>
              </a:rPr>
              <a:t> Masood, Tristan Van </a:t>
            </a:r>
            <a:r>
              <a:rPr lang="en-US" sz="1400" dirty="0" err="1">
                <a:solidFill>
                  <a:schemeClr val="accent1"/>
                </a:solidFill>
              </a:rPr>
              <a:t>Garsse</a:t>
            </a:r>
            <a:endParaRPr lang="nl-BE" sz="14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9576" y="1196752"/>
            <a:ext cx="970343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KEY MESSAGE - Dust </a:t>
            </a:r>
            <a:r>
              <a:rPr lang="en-US" sz="2000" b="1" dirty="0"/>
              <a:t>is omnipresent on Mars. Its abundance varies by altitude and season. </a:t>
            </a:r>
            <a:endParaRPr lang="nl-BE" sz="2000" b="1" dirty="0"/>
          </a:p>
        </p:txBody>
      </p:sp>
    </p:spTree>
    <p:extLst>
      <p:ext uri="{BB962C8B-B14F-4D97-AF65-F5344CB8AC3E}">
        <p14:creationId xmlns:p14="http://schemas.microsoft.com/office/powerpoint/2010/main" val="3472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274638"/>
            <a:ext cx="9385374" cy="1282154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Shine through Mars” – Physical box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0808" y="6152702"/>
            <a:ext cx="5904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Artists: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Hannelore </a:t>
            </a:r>
            <a:r>
              <a:rPr lang="en-US" sz="1400" dirty="0" err="1">
                <a:solidFill>
                  <a:schemeClr val="accent1"/>
                </a:solidFill>
              </a:rPr>
              <a:t>Knaepen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Asad</a:t>
            </a:r>
            <a:r>
              <a:rPr lang="en-US" sz="1400" dirty="0">
                <a:solidFill>
                  <a:schemeClr val="accent1"/>
                </a:solidFill>
              </a:rPr>
              <a:t> Masood, Tristan Van </a:t>
            </a:r>
            <a:r>
              <a:rPr lang="en-US" sz="1400" dirty="0" err="1">
                <a:solidFill>
                  <a:schemeClr val="accent1"/>
                </a:solidFill>
              </a:rPr>
              <a:t>Garsse</a:t>
            </a:r>
            <a:endParaRPr lang="nl-BE" sz="1400" dirty="0">
              <a:solidFill>
                <a:schemeClr val="accent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t="30206" b="28396"/>
          <a:stretch/>
        </p:blipFill>
        <p:spPr bwMode="auto">
          <a:xfrm>
            <a:off x="1968629" y="1531704"/>
            <a:ext cx="6624736" cy="223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68" y="1535245"/>
            <a:ext cx="2980942" cy="223570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67" y="3914065"/>
            <a:ext cx="3414012" cy="21884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18457" y="3983878"/>
            <a:ext cx="558062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KEY MESSAGE - Depending </a:t>
            </a:r>
            <a:r>
              <a:rPr lang="en-US" sz="2000" b="1" dirty="0"/>
              <a:t>on the amount of dust and ice clouds in the Martian atmosphere, there may be less light reaching the planets surface. </a:t>
            </a:r>
            <a:endParaRPr lang="nl-BE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5905137" y="5203712"/>
            <a:ext cx="6096000" cy="10679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The installation shows the </a:t>
            </a:r>
            <a:r>
              <a:rPr lang="en-US" sz="2000" dirty="0"/>
              <a:t>amount of light that reaches Mars throughout the four seasons of one year.</a:t>
            </a:r>
            <a:endParaRPr lang="nl-BE" sz="2000" dirty="0"/>
          </a:p>
          <a:p>
            <a:pPr lvl="0">
              <a:spcBef>
                <a:spcPct val="3000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274638"/>
            <a:ext cx="9385374" cy="1282154"/>
          </a:xfrm>
        </p:spPr>
        <p:txBody>
          <a:bodyPr/>
          <a:lstStyle/>
          <a:p>
            <a:r>
              <a:rPr lang="en-US" dirty="0" smtClean="0"/>
              <a:t>“Ice </a:t>
            </a:r>
            <a:r>
              <a:rPr lang="en-US" dirty="0"/>
              <a:t>Clouds and Dust on The Red </a:t>
            </a:r>
            <a:r>
              <a:rPr lang="en-US" dirty="0" smtClean="0"/>
              <a:t>Planet” </a:t>
            </a:r>
            <a:r>
              <a:rPr lang="en-US" dirty="0"/>
              <a:t>– An Acoustic Journey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9076" y="5283785"/>
            <a:ext cx="50781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sz="1400" i="1" dirty="0"/>
              <a:t>Each particle (ice and dust) has a unique sound and comes from either left or right, while the frequency of the sound represents the amount of that particle. </a:t>
            </a:r>
            <a:r>
              <a:rPr lang="en-US" sz="1400" i="1" dirty="0" smtClean="0"/>
              <a:t>As </a:t>
            </a:r>
            <a:r>
              <a:rPr lang="en-US" sz="1400" i="1" dirty="0"/>
              <a:t>time progresses, the seasons change, resulting in a unique acoustic representation of the changing weather patterns on Mars.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79076" y="6453336"/>
            <a:ext cx="5193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Artists:  Karina </a:t>
            </a:r>
            <a:r>
              <a:rPr lang="en-US" sz="1400" dirty="0" err="1">
                <a:solidFill>
                  <a:schemeClr val="accent1"/>
                </a:solidFill>
              </a:rPr>
              <a:t>Gevorgyan</a:t>
            </a:r>
            <a:r>
              <a:rPr lang="en-US" sz="1400" dirty="0">
                <a:solidFill>
                  <a:schemeClr val="accent1"/>
                </a:solidFill>
              </a:rPr>
              <a:t>, </a:t>
            </a:r>
            <a:r>
              <a:rPr lang="en-US" sz="1400" dirty="0" err="1">
                <a:solidFill>
                  <a:schemeClr val="accent1"/>
                </a:solidFill>
              </a:rPr>
              <a:t>Nattakit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Pheanklang</a:t>
            </a:r>
            <a:r>
              <a:rPr lang="en-US" sz="1400" dirty="0">
                <a:solidFill>
                  <a:schemeClr val="accent1"/>
                </a:solidFill>
              </a:rPr>
              <a:t>, Dieter </a:t>
            </a:r>
            <a:r>
              <a:rPr lang="en-US" sz="1400" dirty="0" err="1">
                <a:solidFill>
                  <a:schemeClr val="accent1"/>
                </a:solidFill>
              </a:rPr>
              <a:t>Roozeleer</a:t>
            </a:r>
            <a:endParaRPr lang="nl-BE" sz="1400" dirty="0">
              <a:solidFill>
                <a:schemeClr val="accent1"/>
              </a:solidFill>
            </a:endParaRPr>
          </a:p>
        </p:txBody>
      </p:sp>
      <p:pic>
        <p:nvPicPr>
          <p:cNvPr id="10" name="Ice Clouds and Dust on The Red Planet_ An Acoustic Journey">
            <a:hlinkClick r:id="" action="ppaction://media"/>
            <a:extLst>
              <a:ext uri="{FF2B5EF4-FFF2-40B4-BE49-F238E27FC236}">
                <a16:creationId xmlns:a16="http://schemas.microsoft.com/office/drawing/2014/main" id="{8655D695-0A37-755F-9D99-E4D125ADF7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0547" y="1643440"/>
            <a:ext cx="5193587" cy="2921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99" y="1643440"/>
            <a:ext cx="4646558" cy="34849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47528" y="5512721"/>
            <a:ext cx="4646558" cy="1160863"/>
            <a:chOff x="4210819" y="4838597"/>
            <a:chExt cx="4646558" cy="1160863"/>
          </a:xfrm>
          <a:solidFill>
            <a:schemeClr val="bg1"/>
          </a:solidFill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445" y="4846020"/>
              <a:ext cx="1528025" cy="1146019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819" y="4838597"/>
              <a:ext cx="1547817" cy="1160863"/>
            </a:xfrm>
            <a:prstGeom prst="rect">
              <a:avLst/>
            </a:prstGeom>
            <a:grpFill/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0" t="10375" r="19099" b="16102"/>
            <a:stretch/>
          </p:blipFill>
          <p:spPr>
            <a:xfrm>
              <a:off x="7489225" y="4846020"/>
              <a:ext cx="1368152" cy="1146019"/>
            </a:xfrm>
            <a:prstGeom prst="rect">
              <a:avLst/>
            </a:prstGeom>
            <a:grpFill/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3" y="3385899"/>
            <a:ext cx="2100471" cy="15753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2237795" y="4844751"/>
            <a:ext cx="926550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KEY MESSAGE - Changing weather patterns on Mars (evolution of ice clouds and dust). </a:t>
            </a:r>
          </a:p>
        </p:txBody>
      </p:sp>
    </p:spTree>
    <p:extLst>
      <p:ext uri="{BB962C8B-B14F-4D97-AF65-F5344CB8AC3E}">
        <p14:creationId xmlns:p14="http://schemas.microsoft.com/office/powerpoint/2010/main" val="318529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703" r="1238" b="1700"/>
          <a:stretch/>
        </p:blipFill>
        <p:spPr>
          <a:xfrm>
            <a:off x="8305768" y="923123"/>
            <a:ext cx="2866288" cy="40523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18" y="1745237"/>
            <a:ext cx="5681318" cy="11018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79576" y="5165636"/>
            <a:ext cx="9167008" cy="1692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/>
          <p:cNvSpPr/>
          <p:nvPr/>
        </p:nvSpPr>
        <p:spPr>
          <a:xfrm>
            <a:off x="2465819" y="3087178"/>
            <a:ext cx="5681317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“I was inspired by the rainbow </a:t>
            </a:r>
            <a:r>
              <a:rPr lang="en-GB" sz="1600" i="1" dirty="0"/>
              <a:t>coloured</a:t>
            </a:r>
            <a:r>
              <a:rPr lang="en-US" sz="1600" i="1" dirty="0"/>
              <a:t> data </a:t>
            </a:r>
            <a:r>
              <a:rPr lang="en-GB" sz="1600" i="1" dirty="0"/>
              <a:t>visualisations</a:t>
            </a:r>
            <a:r>
              <a:rPr lang="en-US" sz="1600" i="1" dirty="0"/>
              <a:t> that are so prevalent in your field, as I find that they can be rather beautiful in some cases. I used </a:t>
            </a:r>
            <a:r>
              <a:rPr lang="en-US" sz="1600" i="1" dirty="0" err="1"/>
              <a:t>Yannick’s</a:t>
            </a:r>
            <a:r>
              <a:rPr lang="en-US" sz="1600" i="1" dirty="0"/>
              <a:t> seasonal dust data and recreated his </a:t>
            </a:r>
            <a:r>
              <a:rPr lang="en-GB" sz="1600" i="1" dirty="0"/>
              <a:t>visualisation</a:t>
            </a:r>
            <a:r>
              <a:rPr lang="en-US" sz="1600" i="1" dirty="0"/>
              <a:t>. Then I took enlarged fragments from it and used those on the poster and cards. It is somewhat ironic since this workshop is about creating new, more artistic </a:t>
            </a:r>
            <a:r>
              <a:rPr lang="en-GB" sz="1600" i="1" dirty="0"/>
              <a:t>visualisations</a:t>
            </a:r>
            <a:r>
              <a:rPr lang="en-US" sz="1600" i="1" dirty="0"/>
              <a:t>, but your </a:t>
            </a:r>
            <a:r>
              <a:rPr lang="en-GB" sz="1600" i="1" dirty="0"/>
              <a:t>visualisations</a:t>
            </a:r>
            <a:r>
              <a:rPr lang="en-US" sz="1600" i="1" dirty="0"/>
              <a:t> have their own appeal.”</a:t>
            </a:r>
            <a:endParaRPr lang="nl-BE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819" y="5160676"/>
            <a:ext cx="2741010" cy="1604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768" y="5157192"/>
            <a:ext cx="2866288" cy="1604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462" y="5157192"/>
            <a:ext cx="2781675" cy="1604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9576" y="274637"/>
            <a:ext cx="9385374" cy="1208023"/>
          </a:xfrm>
        </p:spPr>
        <p:txBody>
          <a:bodyPr/>
          <a:lstStyle/>
          <a:p>
            <a:r>
              <a:rPr lang="en-US" dirty="0" smtClean="0"/>
              <a:t>Explanatory </a:t>
            </a:r>
            <a:br>
              <a:rPr lang="en-US" dirty="0" smtClean="0"/>
            </a:br>
            <a:r>
              <a:rPr lang="en-US" dirty="0" smtClean="0"/>
              <a:t>exhibition panels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947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Questions</a:t>
            </a:r>
            <a:r>
              <a:rPr lang="nl-BE" dirty="0" smtClean="0"/>
              <a:t> to </a:t>
            </a:r>
            <a:r>
              <a:rPr lang="nl-BE" dirty="0" err="1" smtClean="0"/>
              <a:t>ask</a:t>
            </a:r>
            <a:r>
              <a:rPr lang="nl-BE" dirty="0" smtClean="0"/>
              <a:t> </a:t>
            </a:r>
            <a:r>
              <a:rPr lang="nl-BE" dirty="0" err="1" smtClean="0"/>
              <a:t>ourselves</a:t>
            </a:r>
            <a:r>
              <a:rPr lang="nl-BE" dirty="0" smtClean="0"/>
              <a:t>…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to strengthen the link between science and communities?</a:t>
            </a:r>
          </a:p>
          <a:p>
            <a:pPr marL="0" indent="0">
              <a:buNone/>
            </a:pPr>
            <a:r>
              <a:rPr lang="en-US" dirty="0"/>
              <a:t>How to make our science accessible to everyone?</a:t>
            </a:r>
          </a:p>
          <a:p>
            <a:pPr marL="0" indent="0">
              <a:buNone/>
            </a:pPr>
            <a:r>
              <a:rPr lang="en-US" dirty="0"/>
              <a:t>How to engage youngsters for science?</a:t>
            </a:r>
            <a:endParaRPr lang="nl-BE" dirty="0"/>
          </a:p>
          <a:p>
            <a:pPr marL="0" lvl="0" indent="0" eaLnBrk="0" hangingPunct="0">
              <a:spcBef>
                <a:spcPct val="30000"/>
              </a:spcBef>
              <a:buNone/>
              <a:defRPr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lvl="0" indent="0" eaLnBrk="0" hangingPunct="0">
              <a:spcBef>
                <a:spcPct val="30000"/>
              </a:spcBef>
              <a:buNone/>
              <a:defRPr/>
            </a:pP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 bwMode="auto">
          <a:xfrm>
            <a:off x="2279575" y="4581128"/>
            <a:ext cx="938504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1F497D"/>
                </a:solidFill>
              </a:rPr>
              <a:t>=&gt; Art</a:t>
            </a:r>
            <a:r>
              <a:rPr lang="en-US" altLang="en-US" dirty="0">
                <a:solidFill>
                  <a:srgbClr val="1F497D"/>
                </a:solidFill>
              </a:rPr>
              <a:t>: the gateway to science for </a:t>
            </a:r>
            <a:r>
              <a:rPr lang="en-US" altLang="en-US" dirty="0" smtClean="0">
                <a:solidFill>
                  <a:srgbClr val="1F497D"/>
                </a:solidFill>
              </a:rPr>
              <a:t>everyone</a:t>
            </a:r>
            <a:endParaRPr lang="en-US" alt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BIRA-IASB colours">
      <a:dk1>
        <a:srgbClr val="575756"/>
      </a:dk1>
      <a:lt1>
        <a:sysClr val="window" lastClr="FFFFFF"/>
      </a:lt1>
      <a:dk2>
        <a:srgbClr val="254F77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-Template2018.potx" id="{2EA49C5E-53F6-483D-84A2-FB2A1EDFFE17}" vid="{1CE2C182-3EC9-4A46-962A-BECABF0A32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00000001002_Powerpoint_Template2018_16-9</Template>
  <TotalTime>6338</TotalTime>
  <Words>723</Words>
  <Application>Microsoft Office PowerPoint</Application>
  <PresentationFormat>Widescreen</PresentationFormat>
  <Paragraphs>80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Gill Sans MT</vt:lpstr>
      <vt:lpstr>Open Sans</vt:lpstr>
      <vt:lpstr>Open Sans Light</vt:lpstr>
      <vt:lpstr>Open Sans SemiBold</vt:lpstr>
      <vt:lpstr>Verdana</vt:lpstr>
      <vt:lpstr>Office Theme</vt:lpstr>
      <vt:lpstr>PowerPoint Presentation</vt:lpstr>
      <vt:lpstr>Planetary atmospheres are complex systems</vt:lpstr>
      <vt:lpstr>Planetary atmospheres are complex systems</vt:lpstr>
      <vt:lpstr>Making planetary research inclusive and accessible to all</vt:lpstr>
      <vt:lpstr>“Dust on Mars” - Digital projection</vt:lpstr>
      <vt:lpstr>“Shine through Mars” – Physical box</vt:lpstr>
      <vt:lpstr>“Ice Clouds and Dust on The Red Planet” – An Acoustic Journey</vt:lpstr>
      <vt:lpstr>Explanatory  exhibition panels</vt:lpstr>
      <vt:lpstr>Questions to ask ourselves…</vt:lpstr>
      <vt:lpstr>Other cross-disciplinary collaborations  between scientists and artists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 Lamort</dc:creator>
  <cp:lastModifiedBy>Karolien Lefever</cp:lastModifiedBy>
  <cp:revision>100</cp:revision>
  <cp:lastPrinted>2018-02-05T11:38:42Z</cp:lastPrinted>
  <dcterms:created xsi:type="dcterms:W3CDTF">2019-10-07T08:08:23Z</dcterms:created>
  <dcterms:modified xsi:type="dcterms:W3CDTF">2024-05-29T15:27:20Z</dcterms:modified>
</cp:coreProperties>
</file>